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738" r:id="rId1"/>
    <p:sldMasterId id="2147483976" r:id="rId2"/>
  </p:sldMasterIdLst>
  <p:notesMasterIdLst>
    <p:notesMasterId r:id="rId51"/>
  </p:notesMasterIdLst>
  <p:handoutMasterIdLst>
    <p:handoutMasterId r:id="rId52"/>
  </p:handoutMasterIdLst>
  <p:sldIdLst>
    <p:sldId id="4310" r:id="rId3"/>
    <p:sldId id="4349" r:id="rId4"/>
    <p:sldId id="4348" r:id="rId5"/>
    <p:sldId id="4611" r:id="rId6"/>
    <p:sldId id="1865" r:id="rId7"/>
    <p:sldId id="4630" r:id="rId8"/>
    <p:sldId id="4594" r:id="rId9"/>
    <p:sldId id="4599" r:id="rId10"/>
    <p:sldId id="4601" r:id="rId11"/>
    <p:sldId id="4602" r:id="rId12"/>
    <p:sldId id="4610" r:id="rId13"/>
    <p:sldId id="4603" r:id="rId14"/>
    <p:sldId id="4605" r:id="rId15"/>
    <p:sldId id="4604" r:id="rId16"/>
    <p:sldId id="481" r:id="rId17"/>
    <p:sldId id="595" r:id="rId18"/>
    <p:sldId id="4606" r:id="rId19"/>
    <p:sldId id="597" r:id="rId20"/>
    <p:sldId id="599" r:id="rId21"/>
    <p:sldId id="601" r:id="rId22"/>
    <p:sldId id="602" r:id="rId23"/>
    <p:sldId id="4609" r:id="rId24"/>
    <p:sldId id="4607" r:id="rId25"/>
    <p:sldId id="4617" r:id="rId26"/>
    <p:sldId id="4627" r:id="rId27"/>
    <p:sldId id="4631" r:id="rId28"/>
    <p:sldId id="4632" r:id="rId29"/>
    <p:sldId id="4635" r:id="rId30"/>
    <p:sldId id="4637" r:id="rId31"/>
    <p:sldId id="4638" r:id="rId32"/>
    <p:sldId id="4639" r:id="rId33"/>
    <p:sldId id="4640" r:id="rId34"/>
    <p:sldId id="4641" r:id="rId35"/>
    <p:sldId id="4642" r:id="rId36"/>
    <p:sldId id="4618" r:id="rId37"/>
    <p:sldId id="2082" r:id="rId38"/>
    <p:sldId id="4619" r:id="rId39"/>
    <p:sldId id="4621" r:id="rId40"/>
    <p:sldId id="4622" r:id="rId41"/>
    <p:sldId id="4623" r:id="rId42"/>
    <p:sldId id="4620" r:id="rId43"/>
    <p:sldId id="4624" r:id="rId44"/>
    <p:sldId id="4626" r:id="rId45"/>
    <p:sldId id="4612" r:id="rId46"/>
    <p:sldId id="4613" r:id="rId47"/>
    <p:sldId id="4615" r:id="rId48"/>
    <p:sldId id="4614" r:id="rId49"/>
    <p:sldId id="4616" r:id="rId50"/>
  </p:sldIdLst>
  <p:sldSz cx="12192000" cy="6858000"/>
  <p:notesSz cx="7010400" cy="92964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193AA95A-CB99-594A-8DB2-3B833108B540}">
          <p14:sldIdLst>
            <p14:sldId id="4310"/>
            <p14:sldId id="4349"/>
            <p14:sldId id="4348"/>
            <p14:sldId id="4611"/>
            <p14:sldId id="1865"/>
            <p14:sldId id="4630"/>
          </p14:sldIdLst>
        </p14:section>
        <p14:section name="Algorithms" id="{8B64AB10-2998-7241-A9B6-A373AA8D6829}">
          <p14:sldIdLst>
            <p14:sldId id="4594"/>
          </p14:sldIdLst>
        </p14:section>
        <p14:section name="allreduce" id="{897C7AF1-A8F2-EE4B-9C55-F2244F4F7C4A}">
          <p14:sldIdLst>
            <p14:sldId id="4599"/>
            <p14:sldId id="4601"/>
            <p14:sldId id="4602"/>
            <p14:sldId id="4610"/>
            <p14:sldId id="4603"/>
            <p14:sldId id="4605"/>
            <p14:sldId id="4604"/>
            <p14:sldId id="481"/>
            <p14:sldId id="595"/>
            <p14:sldId id="4606"/>
            <p14:sldId id="597"/>
            <p14:sldId id="599"/>
            <p14:sldId id="601"/>
            <p14:sldId id="602"/>
            <p14:sldId id="4609"/>
            <p14:sldId id="4607"/>
            <p14:sldId id="4617"/>
            <p14:sldId id="4627"/>
            <p14:sldId id="4631"/>
            <p14:sldId id="4632"/>
            <p14:sldId id="4635"/>
            <p14:sldId id="4637"/>
            <p14:sldId id="4638"/>
            <p14:sldId id="4639"/>
            <p14:sldId id="4640"/>
            <p14:sldId id="4641"/>
            <p14:sldId id="4642"/>
            <p14:sldId id="4618"/>
            <p14:sldId id="2082"/>
            <p14:sldId id="4619"/>
            <p14:sldId id="4621"/>
            <p14:sldId id="4622"/>
            <p14:sldId id="4623"/>
            <p14:sldId id="4620"/>
            <p14:sldId id="4624"/>
            <p14:sldId id="4626"/>
            <p14:sldId id="4612"/>
            <p14:sldId id="4613"/>
            <p14:sldId id="4615"/>
            <p14:sldId id="4614"/>
            <p14:sldId id="4616"/>
          </p14:sldIdLst>
        </p14:section>
        <p14:section name="Extra" id="{5B819AD5-7636-4E4F-BEDB-F1FFEC89FE6C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amesh Sarukkai" initials="" lastIdx="2" clrIdx="0"/>
  <p:cmAuthor id="2" name="Saurabh Bajaj" initials="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203864"/>
    <a:srgbClr val="FFC000"/>
    <a:srgbClr val="1F77B4"/>
    <a:srgbClr val="1F77B5"/>
    <a:srgbClr val="5B9BD5"/>
    <a:srgbClr val="FFB802"/>
    <a:srgbClr val="1F497D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2D32122-7540-4DED-B4C6-10293E0B8CA5}">
  <a:tblStyle styleId="{D2D32122-7540-4DED-B4C6-10293E0B8CA5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6E6E6"/>
          </a:solidFill>
        </a:fill>
      </a:tcStyle>
    </a:wholeTbl>
    <a:band1H>
      <a:tcTxStyle b="off" i="off"/>
      <a:tcStyle>
        <a:tcBdr/>
        <a:fill>
          <a:solidFill>
            <a:srgbClr val="CACACA"/>
          </a:solidFill>
        </a:fill>
      </a:tcStyle>
    </a:band1H>
    <a:band2H>
      <a:tcTxStyle b="off" i="off"/>
      <a:tcStyle>
        <a:tcBdr/>
      </a:tcStyle>
    </a:band2H>
    <a:band1V>
      <a:tcTxStyle b="off" i="off"/>
      <a:tcStyle>
        <a:tcBdr/>
        <a:fill>
          <a:solidFill>
            <a:srgbClr val="CACACA"/>
          </a:solidFill>
        </a:fill>
      </a:tcStyle>
    </a:band1V>
    <a:band2V>
      <a:tcTxStyle b="off" i="off"/>
      <a:tcStyle>
        <a:tcBdr/>
      </a:tcStyle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dk1"/>
          </a:solidFill>
        </a:fill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dk1"/>
          </a:solidFill>
        </a:fill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368" autoAdjust="0"/>
    <p:restoredTop sz="74422" autoAdjust="0"/>
  </p:normalViewPr>
  <p:slideViewPr>
    <p:cSldViewPr snapToGrid="0">
      <p:cViewPr>
        <p:scale>
          <a:sx n="80" d="100"/>
          <a:sy n="80" d="100"/>
        </p:scale>
        <p:origin x="208" y="47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95" d="100"/>
          <a:sy n="95" d="100"/>
        </p:scale>
        <p:origin x="3112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commentAuthors" Target="commentAuthors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tableStyles" Target="tableStyle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handoutMaster" Target="handoutMasters/handout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3419593163193699"/>
          <c:y val="6.6285210526597693E-2"/>
          <c:w val="0.82449310459903902"/>
          <c:h val="0.78916964853314198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 1</c:v>
                </c:pt>
              </c:strCache>
            </c:strRef>
          </c:tx>
          <c:spPr>
            <a:solidFill>
              <a:srgbClr val="0070C0"/>
            </a:solidFill>
            <a:ln>
              <a:noFill/>
            </a:ln>
            <a:effectLst/>
          </c:spPr>
          <c:invertIfNegative val="0"/>
          <c:dLbls>
            <c:dLbl>
              <c:idx val="7"/>
              <c:layout>
                <c:manualLayout>
                  <c:x val="-1.63897550867283E-3"/>
                  <c:y val="-1.33324878926314E-2"/>
                </c:manualLayout>
              </c:layout>
              <c:tx>
                <c:rich>
                  <a:bodyPr/>
                  <a:lstStyle/>
                  <a:p>
                    <a:r>
                      <a:rPr lang="en-US" dirty="0">
                        <a:solidFill>
                          <a:schemeClr val="bg1"/>
                        </a:solidFill>
                      </a:rPr>
                      <a:t>0.11</a:t>
                    </a:r>
                  </a:p>
                </c:rich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0-FC9F-994E-8632-9DA85DAF9E9F}"/>
                </c:ext>
              </c:extLst>
            </c:dLbl>
            <c:dLbl>
              <c:idx val="8"/>
              <c:layout>
                <c:manualLayout>
                  <c:x val="-1.63897550867283E-3"/>
                  <c:y val="-5.8662946727577603E-2"/>
                </c:manualLayout>
              </c:layout>
              <c:tx>
                <c:rich>
                  <a:bodyPr/>
                  <a:lstStyle/>
                  <a:p>
                    <a:r>
                      <a:rPr lang="en-US" dirty="0">
                        <a:solidFill>
                          <a:schemeClr val="tx1"/>
                        </a:solidFill>
                      </a:rPr>
                      <a:t>0.03</a:t>
                    </a:r>
                  </a:p>
                </c:rich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1-FC9F-994E-8632-9DA85DAF9E9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1" i="0" u="none" strike="noStrike" kern="1200" baseline="0">
                    <a:solidFill>
                      <a:schemeClr val="accent4">
                        <a:lumMod val="20000"/>
                        <a:lumOff val="8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Sheet1!$A$2:$A$11</c:f>
              <c:numCache>
                <c:formatCode>General</c:formatCode>
                <c:ptCount val="10"/>
                <c:pt idx="0">
                  <c:v>128</c:v>
                </c:pt>
                <c:pt idx="1">
                  <c:v>200</c:v>
                </c:pt>
                <c:pt idx="2">
                  <c:v>128</c:v>
                </c:pt>
                <c:pt idx="3">
                  <c:v>256</c:v>
                </c:pt>
                <c:pt idx="4">
                  <c:v>768</c:v>
                </c:pt>
                <c:pt idx="5">
                  <c:v>128</c:v>
                </c:pt>
                <c:pt idx="6">
                  <c:v>2048</c:v>
                </c:pt>
                <c:pt idx="7">
                  <c:v>2048</c:v>
                </c:pt>
                <c:pt idx="8">
                  <c:v>2176</c:v>
                </c:pt>
                <c:pt idx="9">
                  <c:v>2048</c:v>
                </c:pt>
              </c:numCache>
            </c:num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10.5</c:v>
                </c:pt>
                <c:pt idx="1">
                  <c:v>22.94</c:v>
                </c:pt>
                <c:pt idx="2">
                  <c:v>6.57</c:v>
                </c:pt>
                <c:pt idx="3">
                  <c:v>1</c:v>
                </c:pt>
                <c:pt idx="4">
                  <c:v>0.66</c:v>
                </c:pt>
                <c:pt idx="5">
                  <c:v>0.3</c:v>
                </c:pt>
                <c:pt idx="6">
                  <c:v>0.23</c:v>
                </c:pt>
                <c:pt idx="7">
                  <c:v>0.11</c:v>
                </c:pt>
                <c:pt idx="8">
                  <c:v>0.03</c:v>
                </c:pt>
                <c:pt idx="9">
                  <c:v>0.02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C9F-994E-8632-9DA85DAF9E9F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45"/>
        <c:overlap val="100"/>
        <c:axId val="609207536"/>
        <c:axId val="609200088"/>
      </c:barChart>
      <c:catAx>
        <c:axId val="60920753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400" b="1" dirty="0"/>
                  <a:t># of</a:t>
                </a:r>
                <a:r>
                  <a:rPr lang="en-US" sz="2400" b="1" baseline="0" dirty="0"/>
                  <a:t> PE Nodes</a:t>
                </a:r>
                <a:endParaRPr lang="en-US" sz="2400" b="1" dirty="0"/>
              </a:p>
            </c:rich>
          </c:tx>
          <c:layout>
            <c:manualLayout>
              <c:xMode val="edge"/>
              <c:yMode val="edge"/>
              <c:x val="0.42460344664386401"/>
              <c:y val="0.93278713244322997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09200088"/>
        <c:crossesAt val="0.01"/>
        <c:auto val="1"/>
        <c:lblAlgn val="ctr"/>
        <c:lblOffset val="100"/>
        <c:noMultiLvlLbl val="0"/>
      </c:catAx>
      <c:valAx>
        <c:axId val="609200088"/>
        <c:scaling>
          <c:logBase val="10"/>
          <c:orientation val="minMax"/>
          <c:max val="10000"/>
          <c:min val="0.0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400" b="1" dirty="0"/>
                  <a:t>Training Time (hours)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09207536"/>
        <c:crosses val="autoZero"/>
        <c:crossBetween val="between"/>
      </c:valAx>
      <c:spPr>
        <a:noFill/>
        <a:ln>
          <a:noFill/>
        </a:ln>
        <a:effectLst>
          <a:glow rad="1257300">
            <a:schemeClr val="accent1">
              <a:alpha val="40000"/>
            </a:schemeClr>
          </a:glow>
          <a:outerShdw blurRad="50800" dist="50800" dir="5400000" algn="ctr" rotWithShape="0">
            <a:schemeClr val="bg1">
              <a:lumMod val="85000"/>
            </a:schemeClr>
          </a:outerShdw>
        </a:effectLst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33.tiff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0.479</cdr:x>
      <cdr:y>0.54854</cdr:y>
    </cdr:from>
    <cdr:to>
      <cdr:x>0.55</cdr:x>
      <cdr:y>0.60156</cdr:y>
    </cdr:to>
    <cdr:pic>
      <cdr:nvPicPr>
        <cdr:cNvPr id="2" name="Picture 1">
          <a:extLst xmlns:a="http://schemas.openxmlformats.org/drawingml/2006/main">
            <a:ext uri="{FF2B5EF4-FFF2-40B4-BE49-F238E27FC236}">
              <a16:creationId xmlns:a16="http://schemas.microsoft.com/office/drawing/2014/main" id="{013BEF03-274F-4C7C-9361-313A8AB87F99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1"/>
        <a:stretch xmlns:a="http://schemas.openxmlformats.org/drawingml/2006/main">
          <a:fillRect/>
        </a:stretch>
      </cdr:blipFill>
      <cdr:spPr>
        <a:xfrm xmlns:a="http://schemas.openxmlformats.org/drawingml/2006/main">
          <a:off x="3711637" y="2612573"/>
          <a:ext cx="550161" cy="252523"/>
        </a:xfrm>
        <a:prstGeom xmlns:a="http://schemas.openxmlformats.org/drawingml/2006/main" prst="rect">
          <a:avLst/>
        </a:prstGeom>
      </cdr:spPr>
    </cdr:pic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2A38CAC-6322-3E4D-B6AC-296809B1084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26ADCC-FC56-F04E-9F6C-23ABD41E9A4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970338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7543AF-1FB4-FA44-8D64-98182DE3B47D}" type="datetimeFigureOut">
              <a:rPr lang="en-US" smtClean="0"/>
              <a:t>2/13/22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565E84-A64E-374E-BA32-5746B7F772E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151FFA-A0FD-1C4D-BADF-42134FD37AD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970338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3D966C-32A6-6040-B77F-FF238DA0D4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4351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1" y="0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425" tIns="46200" rIns="92425" bIns="462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970939" y="0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425" tIns="46200" rIns="92425" bIns="46200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406400" y="696913"/>
            <a:ext cx="6199188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425" tIns="46200" rIns="92425" bIns="4620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1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425" tIns="46200" rIns="92425" bIns="462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970939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425" tIns="46200" rIns="92425" bIns="462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84278995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6736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\begin{align*}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2\sum_{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=2}^{L}\left(\beta (P-1) \frac{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Bd_i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}{P}\right)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\end{align*}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40</a:t>
            </a:fld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177596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\begin{align*}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\sum_{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=1}^{L}\left(\beta (P-1) \frac{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Bd_i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}{P}\right) + 2\sum_{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=2}^{L}\left(\beta (P-1) \frac{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Bd_i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}{P}\right)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\end{align*}</a:t>
            </a:r>
          </a:p>
          <a:p>
            <a:b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</a:br>
            <a:endParaRPr lang="en-US" sz="1200" b="0" i="0" u="none" strike="noStrike" cap="none" dirty="0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41</a:t>
            </a:fld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745393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\begin{align*}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\sum_{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=1}^{L}\left(\beta (P-1) \frac{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Bd_i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}{P}\right) + 2\sum_{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=2}^{L}\left(\beta (P-1) \frac{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Bd_i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}{P}\right)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\end{align*}</a:t>
            </a:r>
          </a:p>
          <a:p>
            <a:b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</a:br>
            <a:endParaRPr lang="en-US" sz="1200" b="0" i="0" u="none" strike="noStrike" cap="none" dirty="0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  <a:p>
            <a:endParaRPr lang="en-US" dirty="0"/>
          </a:p>
          <a:p>
            <a:endParaRPr lang="en-US" sz="1200" b="0" i="0" u="none" strike="noStrike" cap="none" dirty="0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  <a:p>
            <a:endParaRPr lang="en-US" sz="1200" b="0" i="0" u="none" strike="noStrike" cap="none" dirty="0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\begin{align*}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 T_{{comm}}({data}) = \sum_{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=1}^{L}\left(\beta (P-1) \frac{d_i^2}{P}\right) 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\end{align*}</a:t>
            </a:r>
          </a:p>
          <a:p>
            <a:b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</a:br>
            <a:endParaRPr lang="en-US" sz="1200" b="0" i="0" u="none" strike="noStrike" cap="none" dirty="0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42</a:t>
            </a:fld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985919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\begin{align*}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     T_{{comm}}({domain}) = &amp;\sum_{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=1}^{L}\left(\alpha + \beta B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X^i_WX^i_C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{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k^i_h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/2}\right)\\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+ &amp;\sum_{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=1}^{L}\left(\alpha + \beta B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Y^i_WY^i_C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{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k^i_w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/2}\right)\\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 +2&amp;\sum_{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=1}^{L}\left(\alpha {\log(P)}+ \beta \frac{P-1}{P} |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W_i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|\right)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\end{align*}</a:t>
            </a:r>
          </a:p>
          <a:p>
            <a:endParaRPr lang="en-US" sz="1200" b="0" i="0" u="none" strike="noStrike" cap="none" dirty="0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\begin{align*}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     T_{{comm}}({domain}) = &amp;\sum_{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=1}^{L}\left(\beta B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X^i_WX^i_C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{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k^i_h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/2}\right)\\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+ &amp;\sum_{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=1}^{L}\left(\beta B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Y^i_WY^i_C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{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k^i_w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/2}\right)\\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 +2&amp;\sum_{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=1}^{L}\left(\beta \frac{P-1}{P} |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W_i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|\right)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\end{align*}</a:t>
            </a:r>
          </a:p>
          <a:p>
            <a:b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</a:br>
            <a:endParaRPr lang="en-US" sz="1200" b="0" i="0" u="none" strike="noStrike" cap="none" dirty="0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  <a:p>
            <a:b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</a:br>
            <a:endParaRPr lang="en-US" sz="1200" b="0" i="0" u="none" strike="noStrike" cap="none" dirty="0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  <a:p>
            <a:endParaRPr lang="en-US" sz="1200" b="0" i="0" u="none" strike="noStrike" cap="none" dirty="0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45</a:t>
            </a:fld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473387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46</a:t>
            </a:fld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042297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a_1 = \sum_{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=1}^{B/4}\frac{\partial \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mathcal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{J}}{\partial w}</a:t>
            </a:r>
          </a:p>
          <a:p>
            <a:endParaRPr lang="en-US" sz="1200" b="0" i="0" u="none" strike="noStrike" cap="none" dirty="0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b_1 = \sum_{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=B/4}^{2B/4}\frac{\partial \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mathcal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{J}}{\partial w}</a:t>
            </a:r>
          </a:p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c_1 = \sum_{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=2B/4}^{3B/4}\frac{\partial \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mathcal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{J}}{\partial w}</a:t>
            </a:r>
          </a:p>
          <a:p>
            <a:endParaRPr lang="en-US" sz="1200" b="0" i="0" u="none" strike="noStrike" cap="none" dirty="0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175904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  T_{{comm}}({batch}) = 2\sum_{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=0}^{L}\left(\alpha (P-1)+ \beta \frac{P-1}{P} |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W_i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| \right),</a:t>
            </a:r>
          </a:p>
          <a:p>
            <a:b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</a:br>
            <a:endParaRPr lang="en-US" sz="1200" b="0" i="0" u="none" strike="noStrike" cap="none" dirty="0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376737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923177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</a:t>
            </a:fld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560261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5285e9881e_17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9188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2" name="Google Shape;262;g5285e9881e_17_85:notes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425" tIns="46200" rIns="92425" bIns="462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3" name="Google Shape;263;g5285e9881e_17_85:notes"/>
          <p:cNvSpPr txBox="1">
            <a:spLocks noGrp="1"/>
          </p:cNvSpPr>
          <p:nvPr>
            <p:ph type="sldNum" idx="12"/>
          </p:nvPr>
        </p:nvSpPr>
        <p:spPr>
          <a:xfrm>
            <a:off x="3970939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425" tIns="46200" rIns="92425" bIns="462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  <a:tabLst/>
                <a:defRPr/>
              </a:pPr>
              <a:t>17</a:t>
            </a:fld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576100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\begin{align*}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     T_{{comm}}({domain}) =  &amp;\sum_{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=1}^{L}\left(\alpha {\log(P)}+ \beta \frac{P-1}{P}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d_i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\right)\\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 +2&amp;\sum_{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=2}^{L}\left(\alpha {\log(P)}+ \beta \frac{P-1}{P} d_{i-1}\right)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\end{align*}</a:t>
            </a:r>
          </a:p>
          <a:p>
            <a:b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</a:br>
            <a:endParaRPr lang="en-US" sz="1200" b="0" i="0" u="none" strike="noStrike" cap="none" dirty="0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37</a:t>
            </a:fld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01406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\begin{align*}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\sum_{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=1}^{L} \beta (P-1) \frac{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Bd_i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}{P}\right)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\end{align*}</a:t>
            </a:r>
          </a:p>
          <a:p>
            <a:b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</a:br>
            <a:endParaRPr lang="en-US" sz="1200" b="0" i="0" u="none" strike="noStrike" cap="none" dirty="0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  <a:p>
            <a:b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</a:br>
            <a:endParaRPr lang="en-US" sz="1200" b="0" i="0" u="none" strike="noStrike" cap="none" dirty="0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  <a:p>
            <a:endParaRPr lang="en-US" sz="1200" b="0" i="0" u="none" strike="noStrike" cap="none" dirty="0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  <a:p>
            <a:endParaRPr lang="en-US" sz="1200" b="0" i="0" u="none" strike="noStrike" cap="none" dirty="0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  <a:p>
            <a:endParaRPr lang="en-US" sz="1200" b="0" i="0" u="none" strike="noStrike" cap="none" dirty="0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\begin{align*}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     T_{{comm}}({domain}) =  &amp;\sum_{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=1}^{L}\left(\alpha {\log(P)}+ \beta \frac{P-1}{P}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Bd_i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\right)\\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 +2&amp;\sum_{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=2}^{L}\left(\alpha {\log(P)}+ \beta \frac{P-1}{P} d_{i-1}\right)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\end{align*}</a:t>
            </a:r>
          </a:p>
          <a:p>
            <a:endParaRPr lang="en-US" sz="1200" b="0" i="0" u="none" strike="noStrike" cap="none" dirty="0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  <a:p>
            <a:b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</a:br>
            <a:endParaRPr lang="en-US" sz="1200" b="0" i="0" u="none" strike="noStrike" cap="none" dirty="0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38</a:t>
            </a:fld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643963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\begin{align*}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\sum_{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=1}^{L} \beta (P-1) \frac{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Bd_i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}{P}\right)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\end{align*}</a:t>
            </a:r>
          </a:p>
          <a:p>
            <a:b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</a:br>
            <a:endParaRPr lang="en-US" sz="1200" b="0" i="0" u="none" strike="noStrike" cap="none" dirty="0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  <a:p>
            <a:b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</a:br>
            <a:endParaRPr lang="en-US" sz="1200" b="0" i="0" u="none" strike="noStrike" cap="none" dirty="0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  <a:p>
            <a:endParaRPr lang="en-US" sz="1200" b="0" i="0" u="none" strike="noStrike" cap="none" dirty="0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  <a:p>
            <a:endParaRPr lang="en-US" sz="1200" b="0" i="0" u="none" strike="noStrike" cap="none" dirty="0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  <a:p>
            <a:endParaRPr lang="en-US" sz="1200" b="0" i="0" u="none" strike="noStrike" cap="none" dirty="0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\begin{align*}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     T_{{comm}}({domain}) =  &amp;\sum_{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=1}^{L}\left(\alpha {\log(P)}+ \beta \frac{P-1}{P}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Bd_i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\right)\\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 +2&amp;\sum_{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=2}^{L}\left(\alpha {\log(P)}+ \beta \frac{P-1}{P} d_{i-1}\right)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\end{align*}</a:t>
            </a:r>
          </a:p>
          <a:p>
            <a:endParaRPr lang="en-US" sz="1200" b="0" i="0" u="none" strike="noStrike" cap="none" dirty="0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  <a:p>
            <a:b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</a:br>
            <a:endParaRPr lang="en-US" sz="1200" b="0" i="0" u="none" strike="noStrike" cap="none" dirty="0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39</a:t>
            </a:fld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129037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2400">
                <a:uFillTx/>
              </a:defRPr>
            </a:lvl1pPr>
            <a:lvl2pPr marL="457189" indent="0" algn="ctr">
              <a:buNone/>
              <a:defRPr sz="2000">
                <a:uFillTx/>
              </a:defRPr>
            </a:lvl2pPr>
            <a:lvl3pPr marL="914377" indent="0" algn="ctr">
              <a:buNone/>
              <a:defRPr sz="1800">
                <a:uFillTx/>
              </a:defRPr>
            </a:lvl3pPr>
            <a:lvl4pPr marL="1371566" indent="0" algn="ctr">
              <a:buNone/>
              <a:defRPr sz="1600">
                <a:uFillTx/>
              </a:defRPr>
            </a:lvl4pPr>
            <a:lvl5pPr marL="1828754" indent="0" algn="ctr">
              <a:buNone/>
              <a:defRPr sz="1600">
                <a:uFillTx/>
              </a:defRPr>
            </a:lvl5pPr>
            <a:lvl6pPr marL="2285943" indent="0" algn="ctr">
              <a:buNone/>
              <a:defRPr sz="1600">
                <a:uFillTx/>
              </a:defRPr>
            </a:lvl6pPr>
            <a:lvl7pPr marL="2743131" indent="0" algn="ctr">
              <a:buNone/>
              <a:defRPr sz="1600">
                <a:uFillTx/>
              </a:defRPr>
            </a:lvl7pPr>
            <a:lvl8pPr marL="3200320" indent="0" algn="ctr">
              <a:buNone/>
              <a:defRPr sz="1600">
                <a:uFillTx/>
              </a:defRPr>
            </a:lvl8pPr>
            <a:lvl9pPr marL="3657509" indent="0" algn="ctr">
              <a:buNone/>
              <a:defRPr sz="1600">
                <a:uFillTx/>
              </a:defRPr>
            </a:lvl9pPr>
          </a:lstStyle>
          <a:p>
            <a:r>
              <a:rPr lang="en-US" dirty="0">
                <a:uFillTx/>
              </a:rPr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2/13/22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0507118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2_Section Header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tx1"/>
                </a:solidFill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  <a:uFillTx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  <a:uFillTx/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  <a:uFillTx/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uFillTx/>
              </a:defRPr>
            </a:lvl1pPr>
          </a:lstStyle>
          <a:p>
            <a:fld id="{F51376BE-D49D-E946-9484-81A0C482C8D7}" type="datetimeFigureOut">
              <a:rPr lang="en-US" smtClean="0">
                <a:uFillTx/>
              </a:rPr>
              <a:pPr/>
              <a:t>2/13/22</a:t>
            </a:fld>
            <a:endParaRPr lang="en-US"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uFillTx/>
              </a:defRPr>
            </a:lvl1pPr>
          </a:lstStyle>
          <a:p>
            <a:endParaRPr lang="en-US"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uFillTx/>
              </a:defRPr>
            </a:lvl1pPr>
          </a:lstStyle>
          <a:p>
            <a:fld id="{DC2A921A-EC74-6F4D-8465-D463C43FF014}" type="slidenum">
              <a:rPr lang="en-US" smtClean="0">
                <a:uFillTx/>
              </a:rPr>
              <a:pPr/>
              <a:t>‹#›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5008138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9"/>
          </a:xfrm>
        </p:spPr>
        <p:txBody>
          <a:bodyPr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9"/>
          </a:xfrm>
        </p:spPr>
        <p:txBody>
          <a:bodyPr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2/13/22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5471125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uFillTx/>
              </a:defRPr>
            </a:lvl1pPr>
            <a:lvl2pPr marL="457189" indent="0">
              <a:buNone/>
              <a:defRPr sz="2000" b="1">
                <a:uFillTx/>
              </a:defRPr>
            </a:lvl2pPr>
            <a:lvl3pPr marL="914377" indent="0">
              <a:buNone/>
              <a:defRPr sz="1800" b="1">
                <a:uFillTx/>
              </a:defRPr>
            </a:lvl3pPr>
            <a:lvl4pPr marL="1371566" indent="0">
              <a:buNone/>
              <a:defRPr sz="1600" b="1">
                <a:uFillTx/>
              </a:defRPr>
            </a:lvl4pPr>
            <a:lvl5pPr marL="1828754" indent="0">
              <a:buNone/>
              <a:defRPr sz="1600" b="1">
                <a:uFillTx/>
              </a:defRPr>
            </a:lvl5pPr>
            <a:lvl6pPr marL="2285943" indent="0">
              <a:buNone/>
              <a:defRPr sz="1600" b="1">
                <a:uFillTx/>
              </a:defRPr>
            </a:lvl6pPr>
            <a:lvl7pPr marL="2743131" indent="0">
              <a:buNone/>
              <a:defRPr sz="1600" b="1">
                <a:uFillTx/>
              </a:defRPr>
            </a:lvl7pPr>
            <a:lvl8pPr marL="3200320" indent="0">
              <a:buNone/>
              <a:defRPr sz="1600" b="1">
                <a:uFillTx/>
              </a:defRPr>
            </a:lvl8pPr>
            <a:lvl9pPr marL="3657509" indent="0">
              <a:buNone/>
              <a:defRPr sz="1600" b="1"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uFillTx/>
              </a:defRPr>
            </a:lvl1pPr>
            <a:lvl2pPr marL="457189" indent="0">
              <a:buNone/>
              <a:defRPr sz="2000" b="1">
                <a:uFillTx/>
              </a:defRPr>
            </a:lvl2pPr>
            <a:lvl3pPr marL="914377" indent="0">
              <a:buNone/>
              <a:defRPr sz="1800" b="1">
                <a:uFillTx/>
              </a:defRPr>
            </a:lvl3pPr>
            <a:lvl4pPr marL="1371566" indent="0">
              <a:buNone/>
              <a:defRPr sz="1600" b="1">
                <a:uFillTx/>
              </a:defRPr>
            </a:lvl4pPr>
            <a:lvl5pPr marL="1828754" indent="0">
              <a:buNone/>
              <a:defRPr sz="1600" b="1">
                <a:uFillTx/>
              </a:defRPr>
            </a:lvl5pPr>
            <a:lvl6pPr marL="2285943" indent="0">
              <a:buNone/>
              <a:defRPr sz="1600" b="1">
                <a:uFillTx/>
              </a:defRPr>
            </a:lvl6pPr>
            <a:lvl7pPr marL="2743131" indent="0">
              <a:buNone/>
              <a:defRPr sz="1600" b="1">
                <a:uFillTx/>
              </a:defRPr>
            </a:lvl7pPr>
            <a:lvl8pPr marL="3200320" indent="0">
              <a:buNone/>
              <a:defRPr sz="1600" b="1">
                <a:uFillTx/>
              </a:defRPr>
            </a:lvl8pPr>
            <a:lvl9pPr marL="3657509" indent="0">
              <a:buNone/>
              <a:defRPr sz="1600" b="1"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2/13/22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556467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2/13/22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4847065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2/13/22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2403727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0">
                <a:uFillTx/>
              </a:defRPr>
            </a:lvl1pPr>
            <a:lvl2pPr>
              <a:defRPr sz="2800">
                <a:uFillTx/>
              </a:defRPr>
            </a:lvl2pPr>
            <a:lvl3pPr>
              <a:defRPr sz="2400">
                <a:uFillTx/>
              </a:defRPr>
            </a:lvl3pPr>
            <a:lvl4pPr>
              <a:defRPr sz="2000">
                <a:uFillTx/>
              </a:defRPr>
            </a:lvl4pPr>
            <a:lvl5pPr>
              <a:defRPr sz="2000">
                <a:uFillTx/>
              </a:defRPr>
            </a:lvl5pPr>
            <a:lvl6pPr>
              <a:defRPr sz="2000">
                <a:uFillTx/>
              </a:defRPr>
            </a:lvl6pPr>
            <a:lvl7pPr>
              <a:defRPr sz="2000">
                <a:uFillTx/>
              </a:defRPr>
            </a:lvl7pPr>
            <a:lvl8pPr>
              <a:defRPr sz="2000">
                <a:uFillTx/>
              </a:defRPr>
            </a:lvl8pPr>
            <a:lvl9pPr>
              <a:defRPr sz="2000"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>
                <a:uFillTx/>
              </a:defRPr>
            </a:lvl1pPr>
            <a:lvl2pPr marL="457189" indent="0">
              <a:buNone/>
              <a:defRPr sz="1400">
                <a:uFillTx/>
              </a:defRPr>
            </a:lvl2pPr>
            <a:lvl3pPr marL="914377" indent="0">
              <a:buNone/>
              <a:defRPr sz="1200">
                <a:uFillTx/>
              </a:defRPr>
            </a:lvl3pPr>
            <a:lvl4pPr marL="1371566" indent="0">
              <a:buNone/>
              <a:defRPr sz="1000">
                <a:uFillTx/>
              </a:defRPr>
            </a:lvl4pPr>
            <a:lvl5pPr marL="1828754" indent="0">
              <a:buNone/>
              <a:defRPr sz="1000">
                <a:uFillTx/>
              </a:defRPr>
            </a:lvl5pPr>
            <a:lvl6pPr marL="2285943" indent="0">
              <a:buNone/>
              <a:defRPr sz="1000">
                <a:uFillTx/>
              </a:defRPr>
            </a:lvl6pPr>
            <a:lvl7pPr marL="2743131" indent="0">
              <a:buNone/>
              <a:defRPr sz="1000">
                <a:uFillTx/>
              </a:defRPr>
            </a:lvl7pPr>
            <a:lvl8pPr marL="3200320" indent="0">
              <a:buNone/>
              <a:defRPr sz="1000">
                <a:uFillTx/>
              </a:defRPr>
            </a:lvl8pPr>
            <a:lvl9pPr marL="3657509" indent="0">
              <a:buNone/>
              <a:defRPr sz="1000"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2/13/22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11631901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 marL="0" indent="0">
              <a:buNone/>
              <a:defRPr sz="3200">
                <a:uFillTx/>
              </a:defRPr>
            </a:lvl1pPr>
            <a:lvl2pPr marL="457189" indent="0">
              <a:buNone/>
              <a:defRPr sz="2800">
                <a:uFillTx/>
              </a:defRPr>
            </a:lvl2pPr>
            <a:lvl3pPr marL="914377" indent="0">
              <a:buNone/>
              <a:defRPr sz="2400">
                <a:uFillTx/>
              </a:defRPr>
            </a:lvl3pPr>
            <a:lvl4pPr marL="1371566" indent="0">
              <a:buNone/>
              <a:defRPr sz="2000">
                <a:uFillTx/>
              </a:defRPr>
            </a:lvl4pPr>
            <a:lvl5pPr marL="1828754" indent="0">
              <a:buNone/>
              <a:defRPr sz="2000">
                <a:uFillTx/>
              </a:defRPr>
            </a:lvl5pPr>
            <a:lvl6pPr marL="2285943" indent="0">
              <a:buNone/>
              <a:defRPr sz="2000">
                <a:uFillTx/>
              </a:defRPr>
            </a:lvl6pPr>
            <a:lvl7pPr marL="2743131" indent="0">
              <a:buNone/>
              <a:defRPr sz="2000">
                <a:uFillTx/>
              </a:defRPr>
            </a:lvl7pPr>
            <a:lvl8pPr marL="3200320" indent="0">
              <a:buNone/>
              <a:defRPr sz="2000">
                <a:uFillTx/>
              </a:defRPr>
            </a:lvl8pPr>
            <a:lvl9pPr marL="3657509" indent="0">
              <a:buNone/>
              <a:defRPr sz="2000">
                <a:uFillTx/>
              </a:defRPr>
            </a:lvl9pPr>
          </a:lstStyle>
          <a:p>
            <a:endParaRPr lang="en-US">
              <a:uFillTx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>
                <a:uFillTx/>
              </a:defRPr>
            </a:lvl1pPr>
            <a:lvl2pPr marL="457189" indent="0">
              <a:buNone/>
              <a:defRPr sz="1400">
                <a:uFillTx/>
              </a:defRPr>
            </a:lvl2pPr>
            <a:lvl3pPr marL="914377" indent="0">
              <a:buNone/>
              <a:defRPr sz="1200">
                <a:uFillTx/>
              </a:defRPr>
            </a:lvl3pPr>
            <a:lvl4pPr marL="1371566" indent="0">
              <a:buNone/>
              <a:defRPr sz="1000">
                <a:uFillTx/>
              </a:defRPr>
            </a:lvl4pPr>
            <a:lvl5pPr marL="1828754" indent="0">
              <a:buNone/>
              <a:defRPr sz="1000">
                <a:uFillTx/>
              </a:defRPr>
            </a:lvl5pPr>
            <a:lvl6pPr marL="2285943" indent="0">
              <a:buNone/>
              <a:defRPr sz="1000">
                <a:uFillTx/>
              </a:defRPr>
            </a:lvl6pPr>
            <a:lvl7pPr marL="2743131" indent="0">
              <a:buNone/>
              <a:defRPr sz="1000">
                <a:uFillTx/>
              </a:defRPr>
            </a:lvl7pPr>
            <a:lvl8pPr marL="3200320" indent="0">
              <a:buNone/>
              <a:defRPr sz="1000">
                <a:uFillTx/>
              </a:defRPr>
            </a:lvl8pPr>
            <a:lvl9pPr marL="3657509" indent="0">
              <a:buNone/>
              <a:defRPr sz="1000"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2/13/22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29042241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2/13/22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83642010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6"/>
            <a:ext cx="2628900" cy="5811839"/>
          </a:xfrm>
        </p:spPr>
        <p:txBody>
          <a:bodyPr vert="eaVert"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6"/>
            <a:ext cx="7734300" cy="5811839"/>
          </a:xfrm>
        </p:spPr>
        <p:txBody>
          <a:bodyPr vert="eaVert"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2/13/22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72222459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" y="1915566"/>
            <a:ext cx="12191999" cy="1996034"/>
          </a:xfrm>
        </p:spPr>
        <p:txBody>
          <a:bodyPr/>
          <a:lstStyle>
            <a:lvl1pPr algn="ctr">
              <a:defRPr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r>
              <a:rPr lang="en-US" dirty="0">
                <a:uFillTx/>
              </a:rPr>
              <a:t>Click to edit Master title style</a:t>
            </a: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914400" y="6248400"/>
            <a:ext cx="25400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400"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pPr>
              <a:defRPr>
                <a:uFillTx/>
              </a:defRPr>
            </a:pPr>
            <a:endParaRPr lang="en-US">
              <a:uFillTx/>
            </a:endParaRPr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4165600" y="6248400"/>
            <a:ext cx="38608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defRPr sz="1400"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pPr>
              <a:defRPr>
                <a:uFillTx/>
              </a:defRPr>
            </a:pPr>
            <a:endParaRPr lang="en-US">
              <a:uFillTx/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8400"/>
            <a:ext cx="2540000" cy="457200"/>
          </a:xfrm>
        </p:spPr>
        <p:txBody>
          <a:bodyPr/>
          <a:lstStyle>
            <a:lvl1pPr>
              <a:defRPr b="0" i="0"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fld id="{0707532D-10C1-AA49-B4A4-A871B8E03AF0}" type="slidenum">
              <a:rPr lang="en-US" smtClean="0">
                <a:uFillTx/>
              </a:rPr>
              <a:pPr/>
              <a:t>‹#›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0769588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42913">
              <a:buClr>
                <a:schemeClr val="tx1"/>
              </a:buClr>
              <a:buSzPct val="100000"/>
              <a:buFont typeface="Wingdings" charset="2"/>
              <a:buChar char="Ø"/>
              <a:defRPr>
                <a:uFillTx/>
              </a:defRPr>
            </a:lvl1pPr>
            <a:lvl2pPr marL="914400" indent="-457200">
              <a:defRPr>
                <a:uFillTx/>
              </a:defRPr>
            </a:lvl2pPr>
            <a:lvl3pPr marL="1373188" indent="-311150">
              <a:defRPr>
                <a:uFillTx/>
              </a:defRPr>
            </a:lvl3pPr>
            <a:lvl4pPr marL="1830388" indent="-236538">
              <a:defRPr>
                <a:uFillTx/>
              </a:defRPr>
            </a:lvl4pPr>
            <a:lvl5pPr marL="2287588" indent="-234950">
              <a:defRPr>
                <a:uFillTx/>
              </a:defRPr>
            </a:lvl5pPr>
          </a:lstStyle>
          <a:p>
            <a:pPr lvl="0"/>
            <a:r>
              <a:rPr lang="en-US" dirty="0">
                <a:uFillTx/>
              </a:rPr>
              <a:t>Click to edit Master text styles</a:t>
            </a:r>
          </a:p>
          <a:p>
            <a:pPr lvl="1"/>
            <a:r>
              <a:rPr lang="en-US" dirty="0">
                <a:uFillTx/>
              </a:rPr>
              <a:t>Second level</a:t>
            </a:r>
          </a:p>
          <a:p>
            <a:pPr lvl="2"/>
            <a:r>
              <a:rPr lang="en-US" dirty="0">
                <a:uFillTx/>
              </a:rPr>
              <a:t>Third level</a:t>
            </a:r>
          </a:p>
          <a:p>
            <a:pPr lvl="3"/>
            <a:r>
              <a:rPr lang="en-US" dirty="0">
                <a:uFillTx/>
              </a:rPr>
              <a:t>Fourth level</a:t>
            </a:r>
          </a:p>
          <a:p>
            <a:pPr lvl="4"/>
            <a:r>
              <a:rPr lang="en-US" dirty="0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2/13/22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18638976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Title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" y="1915566"/>
            <a:ext cx="12191999" cy="1996034"/>
          </a:xfrm>
        </p:spPr>
        <p:txBody>
          <a:bodyPr/>
          <a:lstStyle>
            <a:lvl1pPr algn="ctr">
              <a:defRPr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r>
              <a:rPr lang="en-US" dirty="0">
                <a:uFillTx/>
              </a:rPr>
              <a:t>Click to edit Master title style</a:t>
            </a: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914400" y="6248400"/>
            <a:ext cx="25400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400"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pPr>
              <a:defRPr>
                <a:uFillTx/>
              </a:defRPr>
            </a:pPr>
            <a:endParaRPr lang="en-US">
              <a:uFillTx/>
            </a:endParaRPr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4165600" y="6248400"/>
            <a:ext cx="38608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defRPr sz="1400"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pPr>
              <a:defRPr>
                <a:uFillTx/>
              </a:defRPr>
            </a:pPr>
            <a:endParaRPr lang="en-US">
              <a:uFillTx/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8400"/>
            <a:ext cx="2540000" cy="457200"/>
          </a:xfrm>
        </p:spPr>
        <p:txBody>
          <a:bodyPr/>
          <a:lstStyle>
            <a:lvl1pPr>
              <a:defRPr b="0" i="0"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fld id="{0707532D-10C1-AA49-B4A4-A871B8E03AF0}" type="slidenum">
              <a:rPr lang="en-US" smtClean="0">
                <a:uFillTx/>
              </a:rPr>
              <a:pPr/>
              <a:t>‹#›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1091961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2400">
                <a:uFillTx/>
              </a:defRPr>
            </a:lvl1pPr>
            <a:lvl2pPr marL="457189" indent="0" algn="ctr">
              <a:buNone/>
              <a:defRPr sz="2000">
                <a:uFillTx/>
              </a:defRPr>
            </a:lvl2pPr>
            <a:lvl3pPr marL="914377" indent="0" algn="ctr">
              <a:buNone/>
              <a:defRPr sz="1800">
                <a:uFillTx/>
              </a:defRPr>
            </a:lvl3pPr>
            <a:lvl4pPr marL="1371566" indent="0" algn="ctr">
              <a:buNone/>
              <a:defRPr sz="1600">
                <a:uFillTx/>
              </a:defRPr>
            </a:lvl4pPr>
            <a:lvl5pPr marL="1828754" indent="0" algn="ctr">
              <a:buNone/>
              <a:defRPr sz="1600">
                <a:uFillTx/>
              </a:defRPr>
            </a:lvl5pPr>
            <a:lvl6pPr marL="2285943" indent="0" algn="ctr">
              <a:buNone/>
              <a:defRPr sz="1600">
                <a:uFillTx/>
              </a:defRPr>
            </a:lvl6pPr>
            <a:lvl7pPr marL="2743131" indent="0" algn="ctr">
              <a:buNone/>
              <a:defRPr sz="1600">
                <a:uFillTx/>
              </a:defRPr>
            </a:lvl7pPr>
            <a:lvl8pPr marL="3200320" indent="0" algn="ctr">
              <a:buNone/>
              <a:defRPr sz="1600">
                <a:uFillTx/>
              </a:defRPr>
            </a:lvl8pPr>
            <a:lvl9pPr marL="3657509" indent="0" algn="ctr">
              <a:buNone/>
              <a:defRPr sz="1600">
                <a:uFillTx/>
              </a:defRPr>
            </a:lvl9pPr>
          </a:lstStyle>
          <a:p>
            <a:r>
              <a:rPr lang="en-US">
                <a:uFillTx/>
              </a:rPr>
              <a:t>Click to edit Master subtitle style</a:t>
            </a:r>
            <a:endParaRPr lang="en-US" dirty="0">
              <a:uFillTx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DB6FC-AD6B-D04B-9886-FBA5C0D2176A}" type="datetimeFigureOut">
              <a:rPr lang="en-US" smtClean="0"/>
              <a:t>2/13/22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C7E77-65BD-CE4E-8599-E46F6A8116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81791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42913">
              <a:buClr>
                <a:schemeClr val="tx1"/>
              </a:buClr>
              <a:buSzPct val="100000"/>
              <a:buFont typeface="Wingdings" charset="2"/>
              <a:buChar char="Ø"/>
              <a:defRPr>
                <a:uFillTx/>
              </a:defRPr>
            </a:lvl1pPr>
            <a:lvl2pPr marL="914400" indent="-457200">
              <a:defRPr>
                <a:uFillTx/>
              </a:defRPr>
            </a:lvl2pPr>
            <a:lvl3pPr marL="1373188" indent="-311150">
              <a:defRPr>
                <a:uFillTx/>
              </a:defRPr>
            </a:lvl3pPr>
            <a:lvl4pPr marL="1830388" indent="-236538">
              <a:defRPr>
                <a:uFillTx/>
              </a:defRPr>
            </a:lvl4pPr>
            <a:lvl5pPr marL="2287588" indent="-234950">
              <a:defRPr>
                <a:uFillTx/>
              </a:defRPr>
            </a:lvl5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  <a:endParaRPr lang="en-US" dirty="0">
              <a:uFillTx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DB6FC-AD6B-D04B-9886-FBA5C0D2176A}" type="datetimeFigureOut">
              <a:rPr lang="en-US" smtClean="0"/>
              <a:t>2/13/22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C7E77-65BD-CE4E-8599-E46F6A8116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96536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Title and Content"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541060"/>
            <a:ext cx="10801350" cy="1305579"/>
          </a:xfrm>
        </p:spPr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026025"/>
            <a:ext cx="10515600" cy="4150940"/>
          </a:xfrm>
        </p:spPr>
        <p:txBody>
          <a:bodyPr/>
          <a:lstStyle>
            <a:lvl1pPr marL="457200" indent="-442913">
              <a:buClr>
                <a:schemeClr val="tx1"/>
              </a:buClr>
              <a:buSzPct val="100000"/>
              <a:buFont typeface="Wingdings" charset="2"/>
              <a:buChar char="Ø"/>
              <a:defRPr>
                <a:uFillTx/>
              </a:defRPr>
            </a:lvl1pPr>
            <a:lvl2pPr marL="914400" indent="-457200">
              <a:defRPr>
                <a:uFillTx/>
              </a:defRPr>
            </a:lvl2pPr>
            <a:lvl3pPr marL="1373188" indent="-311150">
              <a:defRPr>
                <a:uFillTx/>
              </a:defRPr>
            </a:lvl3pPr>
            <a:lvl4pPr marL="1830388" indent="-236538">
              <a:defRPr>
                <a:uFillTx/>
              </a:defRPr>
            </a:lvl4pPr>
            <a:lvl5pPr marL="2287588" indent="-234950">
              <a:defRPr>
                <a:uFillTx/>
              </a:defRPr>
            </a:lvl5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  <a:endParaRPr lang="en-US" dirty="0">
              <a:uFillTx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DB6FC-AD6B-D04B-9886-FBA5C0D2176A}" type="datetimeFigureOut">
              <a:rPr lang="en-US" smtClean="0"/>
              <a:pPr/>
              <a:t>2/13/22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C7E77-65BD-CE4E-8599-E46F6A81167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Box 6"/>
          <p:cNvSpPr txBox="1">
            <a:spLocks/>
          </p:cNvSpPr>
          <p:nvPr/>
        </p:nvSpPr>
        <p:spPr>
          <a:xfrm>
            <a:off x="175999" y="171728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uFillTx/>
              </a:rPr>
              <a:t>Todo</a:t>
            </a:r>
            <a:r>
              <a:rPr lang="en-US" dirty="0">
                <a:uFillTx/>
              </a:rPr>
              <a:t> Slide</a:t>
            </a:r>
          </a:p>
        </p:txBody>
      </p:sp>
      <p:sp>
        <p:nvSpPr>
          <p:cNvPr id="8" name="TextBox 7"/>
          <p:cNvSpPr txBox="1">
            <a:spLocks/>
          </p:cNvSpPr>
          <p:nvPr/>
        </p:nvSpPr>
        <p:spPr>
          <a:xfrm rot="2080315">
            <a:off x="8030560" y="740354"/>
            <a:ext cx="5319706" cy="461665"/>
          </a:xfrm>
          <a:prstGeom prst="rect">
            <a:avLst/>
          </a:prstGeom>
          <a:pattFill prst="wdUpDiag">
            <a:fgClr>
              <a:schemeClr val="accent2">
                <a:lumMod val="50000"/>
              </a:schemeClr>
            </a:fgClr>
            <a:bgClr>
              <a:srgbClr val="FFC000"/>
            </a:bgClr>
          </a:pattFill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effectLst>
                  <a:glow rad="368300">
                    <a:srgbClr val="FFC000">
                      <a:alpha val="76000"/>
                    </a:srgbClr>
                  </a:glow>
                </a:effectLst>
                <a:uFillTx/>
              </a:rPr>
              <a:t>Under Construction</a:t>
            </a:r>
          </a:p>
        </p:txBody>
      </p:sp>
    </p:spTree>
    <p:extLst>
      <p:ext uri="{BB962C8B-B14F-4D97-AF65-F5344CB8AC3E}">
        <p14:creationId xmlns:p14="http://schemas.microsoft.com/office/powerpoint/2010/main" val="231977529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4287" indent="0">
              <a:buClr>
                <a:schemeClr val="tx1"/>
              </a:buClr>
              <a:buSzPct val="100000"/>
              <a:buFont typeface="Wingdings" charset="2"/>
              <a:buNone/>
              <a:defRPr>
                <a:uFillTx/>
              </a:defRPr>
            </a:lvl1pPr>
            <a:lvl2pPr marL="914400" indent="-457200">
              <a:defRPr>
                <a:uFillTx/>
              </a:defRPr>
            </a:lvl2pPr>
            <a:lvl3pPr marL="1373188" indent="-311150">
              <a:defRPr>
                <a:uFillTx/>
              </a:defRPr>
            </a:lvl3pPr>
            <a:lvl4pPr marL="1830388" indent="-236538">
              <a:defRPr>
                <a:uFillTx/>
              </a:defRPr>
            </a:lvl4pPr>
            <a:lvl5pPr marL="2287588" indent="-234950">
              <a:defRPr>
                <a:uFillTx/>
              </a:defRPr>
            </a:lvl5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  <a:endParaRPr lang="en-US" dirty="0">
              <a:uFillTx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DB6FC-AD6B-D04B-9886-FBA5C0D2176A}" type="datetimeFigureOut">
              <a:rPr lang="en-US" smtClean="0"/>
              <a:pPr/>
              <a:t>2/13/22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C7E77-65BD-CE4E-8599-E46F6A81167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556136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uFillTx/>
              </a:rPr>
              <a:t>Click to edit Master title style</a:t>
            </a:r>
            <a:endParaRPr lang="en-US" dirty="0">
              <a:uFillTx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4287" indent="0">
              <a:buClr>
                <a:schemeClr val="tx1"/>
              </a:buClr>
              <a:buSzPct val="100000"/>
              <a:buFont typeface="Wingdings" charset="2"/>
              <a:buNone/>
              <a:defRPr>
                <a:uFillTx/>
                <a:latin typeface="Monaco" charset="0"/>
                <a:ea typeface="Monaco" charset="0"/>
                <a:cs typeface="Monaco" charset="0"/>
              </a:defRPr>
            </a:lvl1pPr>
            <a:lvl2pPr marL="457200" indent="0">
              <a:buNone/>
              <a:defRPr>
                <a:uFillTx/>
                <a:latin typeface="Monaco" charset="0"/>
                <a:ea typeface="Monaco" charset="0"/>
                <a:cs typeface="Monaco" charset="0"/>
              </a:defRPr>
            </a:lvl2pPr>
            <a:lvl3pPr marL="1062038" indent="0">
              <a:buNone/>
              <a:defRPr>
                <a:uFillTx/>
                <a:latin typeface="Monaco" charset="0"/>
                <a:ea typeface="Monaco" charset="0"/>
                <a:cs typeface="Monaco" charset="0"/>
              </a:defRPr>
            </a:lvl3pPr>
            <a:lvl4pPr marL="1593850" indent="0">
              <a:buNone/>
              <a:defRPr>
                <a:uFillTx/>
                <a:latin typeface="Monaco" charset="0"/>
                <a:ea typeface="Monaco" charset="0"/>
                <a:cs typeface="Monaco" charset="0"/>
              </a:defRPr>
            </a:lvl4pPr>
            <a:lvl5pPr marL="2052638" indent="0">
              <a:buNone/>
              <a:defRPr>
                <a:uFillTx/>
                <a:latin typeface="Monaco" charset="0"/>
                <a:ea typeface="Monaco" charset="0"/>
                <a:cs typeface="Monaco" charset="0"/>
              </a:defRPr>
            </a:lvl5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  <a:endParaRPr lang="en-US" dirty="0">
              <a:uFillTx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DB6FC-AD6B-D04B-9886-FBA5C0D2176A}" type="datetimeFigureOut">
              <a:rPr lang="en-US" smtClean="0"/>
              <a:pPr/>
              <a:t>2/13/22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C7E77-65BD-CE4E-8599-E46F6A81167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468239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42913">
              <a:buClr>
                <a:schemeClr val="bg1"/>
              </a:buClr>
              <a:buSzPct val="100000"/>
              <a:buFont typeface="Wingdings" charset="2"/>
              <a:buChar char="Ø"/>
              <a:defRPr>
                <a:solidFill>
                  <a:schemeClr val="bg1"/>
                </a:solidFill>
                <a:uFillTx/>
              </a:defRPr>
            </a:lvl1pPr>
            <a:lvl2pPr marL="914400" indent="-457200">
              <a:defRPr>
                <a:solidFill>
                  <a:schemeClr val="bg1"/>
                </a:solidFill>
                <a:uFillTx/>
              </a:defRPr>
            </a:lvl2pPr>
            <a:lvl3pPr marL="1373188" indent="-311150">
              <a:defRPr>
                <a:solidFill>
                  <a:schemeClr val="bg1"/>
                </a:solidFill>
                <a:uFillTx/>
              </a:defRPr>
            </a:lvl3pPr>
            <a:lvl4pPr marL="1830388" indent="-236538">
              <a:defRPr>
                <a:solidFill>
                  <a:schemeClr val="bg1"/>
                </a:solidFill>
                <a:uFillTx/>
              </a:defRPr>
            </a:lvl4pPr>
            <a:lvl5pPr marL="2287588" indent="-234950">
              <a:defRPr>
                <a:solidFill>
                  <a:schemeClr val="bg1"/>
                </a:solidFill>
                <a:uFillTx/>
              </a:defRPr>
            </a:lvl5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  <a:endParaRPr lang="en-US" dirty="0">
              <a:uFillTx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CBEDB6FC-AD6B-D04B-9886-FBA5C0D2176A}" type="datetimeFigureOut">
              <a:rPr lang="en-US" smtClean="0"/>
              <a:pPr/>
              <a:t>2/13/22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4A0C7E77-65BD-CE4E-8599-E46F6A81167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906538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  <a:endParaRPr lang="en-US" dirty="0">
              <a:uFillTx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42913">
              <a:buClr>
                <a:schemeClr val="bg1"/>
              </a:buClr>
              <a:buSzPct val="100000"/>
              <a:buFont typeface="Wingdings" charset="2"/>
              <a:buChar char="Ø"/>
              <a:defRPr>
                <a:solidFill>
                  <a:schemeClr val="bg1"/>
                </a:solidFill>
                <a:uFillTx/>
              </a:defRPr>
            </a:lvl1pPr>
            <a:lvl2pPr marL="914400" indent="-457200">
              <a:defRPr>
                <a:solidFill>
                  <a:schemeClr val="bg1"/>
                </a:solidFill>
                <a:uFillTx/>
              </a:defRPr>
            </a:lvl2pPr>
            <a:lvl3pPr marL="1373188" indent="-311150">
              <a:defRPr>
                <a:solidFill>
                  <a:schemeClr val="bg1"/>
                </a:solidFill>
                <a:uFillTx/>
              </a:defRPr>
            </a:lvl3pPr>
            <a:lvl4pPr marL="1830388" indent="-236538">
              <a:defRPr>
                <a:solidFill>
                  <a:schemeClr val="bg1"/>
                </a:solidFill>
                <a:uFillTx/>
              </a:defRPr>
            </a:lvl4pPr>
            <a:lvl5pPr marL="2287588" indent="-234950">
              <a:defRPr>
                <a:solidFill>
                  <a:schemeClr val="bg1"/>
                </a:solidFill>
                <a:uFillTx/>
              </a:defRPr>
            </a:lvl5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  <a:endParaRPr lang="en-US" dirty="0">
              <a:uFillTx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CBEDB6FC-AD6B-D04B-9886-FBA5C0D2176A}" type="datetimeFigureOut">
              <a:rPr lang="en-US" smtClean="0"/>
              <a:pPr/>
              <a:t>2/13/22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4A0C7E77-65BD-CE4E-8599-E46F6A81167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959167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uFillTx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  <a:uFillTx/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  <a:uFillTx/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DB6FC-AD6B-D04B-9886-FBA5C0D2176A}" type="datetimeFigureOut">
              <a:rPr lang="en-US" smtClean="0"/>
              <a:t>2/13/22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C7E77-65BD-CE4E-8599-E46F6A8116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68602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  <a:uFillTx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  <a:uFillTx/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  <a:uFillTx/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CBEDB6FC-AD6B-D04B-9886-FBA5C0D2176A}" type="datetimeFigureOut">
              <a:rPr lang="en-US" smtClean="0"/>
              <a:pPr/>
              <a:t>2/13/22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4A0C7E77-65BD-CE4E-8599-E46F6A81167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623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Title and Content"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541060"/>
            <a:ext cx="10801350" cy="1305579"/>
          </a:xfrm>
        </p:spPr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026025"/>
            <a:ext cx="10515600" cy="4150940"/>
          </a:xfrm>
        </p:spPr>
        <p:txBody>
          <a:bodyPr/>
          <a:lstStyle>
            <a:lvl1pPr marL="457200" indent="-442913">
              <a:buClr>
                <a:schemeClr val="tx1"/>
              </a:buClr>
              <a:buSzPct val="100000"/>
              <a:buFont typeface="Wingdings" charset="2"/>
              <a:buChar char="Ø"/>
              <a:defRPr>
                <a:uFillTx/>
              </a:defRPr>
            </a:lvl1pPr>
            <a:lvl2pPr marL="914400" indent="-457200">
              <a:defRPr>
                <a:uFillTx/>
              </a:defRPr>
            </a:lvl2pPr>
            <a:lvl3pPr marL="1373188" indent="-311150">
              <a:defRPr>
                <a:uFillTx/>
              </a:defRPr>
            </a:lvl3pPr>
            <a:lvl4pPr marL="1830388" indent="-236538">
              <a:defRPr>
                <a:uFillTx/>
              </a:defRPr>
            </a:lvl4pPr>
            <a:lvl5pPr marL="2287588" indent="-234950">
              <a:defRPr>
                <a:uFillTx/>
              </a:defRPr>
            </a:lvl5pPr>
          </a:lstStyle>
          <a:p>
            <a:pPr lvl="0"/>
            <a:r>
              <a:rPr lang="en-US" dirty="0">
                <a:uFillTx/>
              </a:rPr>
              <a:t>Click to edit Master text styles</a:t>
            </a:r>
          </a:p>
          <a:p>
            <a:pPr lvl="1"/>
            <a:r>
              <a:rPr lang="en-US" dirty="0">
                <a:uFillTx/>
              </a:rPr>
              <a:t>Second level</a:t>
            </a:r>
          </a:p>
          <a:p>
            <a:pPr lvl="2"/>
            <a:r>
              <a:rPr lang="en-US" dirty="0">
                <a:uFillTx/>
              </a:rPr>
              <a:t>Third level</a:t>
            </a:r>
          </a:p>
          <a:p>
            <a:pPr lvl="3"/>
            <a:r>
              <a:rPr lang="en-US" dirty="0">
                <a:uFillTx/>
              </a:rPr>
              <a:t>Fourth level</a:t>
            </a:r>
          </a:p>
          <a:p>
            <a:pPr lvl="4"/>
            <a:r>
              <a:rPr lang="en-US" dirty="0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2/13/22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7" name="TextBox 6"/>
          <p:cNvSpPr txBox="1">
            <a:spLocks/>
          </p:cNvSpPr>
          <p:nvPr userDrawn="1"/>
        </p:nvSpPr>
        <p:spPr>
          <a:xfrm>
            <a:off x="175999" y="171728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uFillTx/>
              </a:rPr>
              <a:t>Todo</a:t>
            </a:r>
            <a:r>
              <a:rPr lang="en-US" dirty="0">
                <a:uFillTx/>
              </a:rPr>
              <a:t> Slide</a:t>
            </a:r>
          </a:p>
        </p:txBody>
      </p:sp>
      <p:sp>
        <p:nvSpPr>
          <p:cNvPr id="8" name="TextBox 7"/>
          <p:cNvSpPr txBox="1">
            <a:spLocks/>
          </p:cNvSpPr>
          <p:nvPr userDrawn="1"/>
        </p:nvSpPr>
        <p:spPr>
          <a:xfrm rot="2080315">
            <a:off x="8030560" y="740354"/>
            <a:ext cx="5319706" cy="461665"/>
          </a:xfrm>
          <a:prstGeom prst="rect">
            <a:avLst/>
          </a:prstGeom>
          <a:pattFill prst="wdUpDiag">
            <a:fgClr>
              <a:schemeClr val="accent2">
                <a:lumMod val="50000"/>
              </a:schemeClr>
            </a:fgClr>
            <a:bgClr>
              <a:srgbClr val="FFC000"/>
            </a:bgClr>
          </a:pattFill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effectLst>
                  <a:glow rad="368300">
                    <a:srgbClr val="FFC000">
                      <a:alpha val="76000"/>
                    </a:srgbClr>
                  </a:glow>
                </a:effectLst>
                <a:uFillTx/>
              </a:rPr>
              <a:t>Under Construction</a:t>
            </a:r>
          </a:p>
        </p:txBody>
      </p:sp>
    </p:spTree>
    <p:extLst>
      <p:ext uri="{BB962C8B-B14F-4D97-AF65-F5344CB8AC3E}">
        <p14:creationId xmlns:p14="http://schemas.microsoft.com/office/powerpoint/2010/main" val="188034451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2_Section Header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tx1"/>
                </a:solidFill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  <a:uFillTx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  <a:uFillTx/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  <a:uFillTx/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uFillTx/>
              </a:defRPr>
            </a:lvl1pPr>
          </a:lstStyle>
          <a:p>
            <a:fld id="{CBEDB6FC-AD6B-D04B-9886-FBA5C0D2176A}" type="datetimeFigureOut">
              <a:rPr lang="en-US" smtClean="0"/>
              <a:pPr/>
              <a:t>2/13/22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uFillTx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uFillTx/>
              </a:defRPr>
            </a:lvl1pPr>
          </a:lstStyle>
          <a:p>
            <a:fld id="{4A0C7E77-65BD-CE4E-8599-E46F6A81167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94769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9"/>
          </a:xfrm>
        </p:spPr>
        <p:txBody>
          <a:bodyPr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9"/>
          </a:xfrm>
        </p:spPr>
        <p:txBody>
          <a:bodyPr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DB6FC-AD6B-D04B-9886-FBA5C0D2176A}" type="datetimeFigureOut">
              <a:rPr lang="en-US" smtClean="0"/>
              <a:t>2/13/22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C7E77-65BD-CE4E-8599-E46F6A8116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18704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uFillTx/>
              </a:defRPr>
            </a:lvl1pPr>
            <a:lvl2pPr marL="457189" indent="0">
              <a:buNone/>
              <a:defRPr sz="2000" b="1">
                <a:uFillTx/>
              </a:defRPr>
            </a:lvl2pPr>
            <a:lvl3pPr marL="914377" indent="0">
              <a:buNone/>
              <a:defRPr sz="1800" b="1">
                <a:uFillTx/>
              </a:defRPr>
            </a:lvl3pPr>
            <a:lvl4pPr marL="1371566" indent="0">
              <a:buNone/>
              <a:defRPr sz="1600" b="1">
                <a:uFillTx/>
              </a:defRPr>
            </a:lvl4pPr>
            <a:lvl5pPr marL="1828754" indent="0">
              <a:buNone/>
              <a:defRPr sz="1600" b="1">
                <a:uFillTx/>
              </a:defRPr>
            </a:lvl5pPr>
            <a:lvl6pPr marL="2285943" indent="0">
              <a:buNone/>
              <a:defRPr sz="1600" b="1">
                <a:uFillTx/>
              </a:defRPr>
            </a:lvl6pPr>
            <a:lvl7pPr marL="2743131" indent="0">
              <a:buNone/>
              <a:defRPr sz="1600" b="1">
                <a:uFillTx/>
              </a:defRPr>
            </a:lvl7pPr>
            <a:lvl8pPr marL="3200320" indent="0">
              <a:buNone/>
              <a:defRPr sz="1600" b="1">
                <a:uFillTx/>
              </a:defRPr>
            </a:lvl8pPr>
            <a:lvl9pPr marL="3657509" indent="0">
              <a:buNone/>
              <a:defRPr sz="1600" b="1"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uFillTx/>
              </a:defRPr>
            </a:lvl1pPr>
            <a:lvl2pPr marL="457189" indent="0">
              <a:buNone/>
              <a:defRPr sz="2000" b="1">
                <a:uFillTx/>
              </a:defRPr>
            </a:lvl2pPr>
            <a:lvl3pPr marL="914377" indent="0">
              <a:buNone/>
              <a:defRPr sz="1800" b="1">
                <a:uFillTx/>
              </a:defRPr>
            </a:lvl3pPr>
            <a:lvl4pPr marL="1371566" indent="0">
              <a:buNone/>
              <a:defRPr sz="1600" b="1">
                <a:uFillTx/>
              </a:defRPr>
            </a:lvl4pPr>
            <a:lvl5pPr marL="1828754" indent="0">
              <a:buNone/>
              <a:defRPr sz="1600" b="1">
                <a:uFillTx/>
              </a:defRPr>
            </a:lvl5pPr>
            <a:lvl6pPr marL="2285943" indent="0">
              <a:buNone/>
              <a:defRPr sz="1600" b="1">
                <a:uFillTx/>
              </a:defRPr>
            </a:lvl6pPr>
            <a:lvl7pPr marL="2743131" indent="0">
              <a:buNone/>
              <a:defRPr sz="1600" b="1">
                <a:uFillTx/>
              </a:defRPr>
            </a:lvl7pPr>
            <a:lvl8pPr marL="3200320" indent="0">
              <a:buNone/>
              <a:defRPr sz="1600" b="1">
                <a:uFillTx/>
              </a:defRPr>
            </a:lvl8pPr>
            <a:lvl9pPr marL="3657509" indent="0">
              <a:buNone/>
              <a:defRPr sz="1600" b="1"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DB6FC-AD6B-D04B-9886-FBA5C0D2176A}" type="datetimeFigureOut">
              <a:rPr lang="en-US" smtClean="0"/>
              <a:t>2/13/22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C7E77-65BD-CE4E-8599-E46F6A8116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84019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DB6FC-AD6B-D04B-9886-FBA5C0D2176A}" type="datetimeFigureOut">
              <a:rPr lang="en-US" smtClean="0"/>
              <a:t>2/13/22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C7E77-65BD-CE4E-8599-E46F6A8116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13924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DB6FC-AD6B-D04B-9886-FBA5C0D2176A}" type="datetimeFigureOut">
              <a:rPr lang="en-US" smtClean="0"/>
              <a:t>2/13/22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C7E77-65BD-CE4E-8599-E46F6A8116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08190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0">
                <a:uFillTx/>
              </a:defRPr>
            </a:lvl1pPr>
            <a:lvl2pPr>
              <a:defRPr sz="2800">
                <a:uFillTx/>
              </a:defRPr>
            </a:lvl2pPr>
            <a:lvl3pPr>
              <a:defRPr sz="2400">
                <a:uFillTx/>
              </a:defRPr>
            </a:lvl3pPr>
            <a:lvl4pPr>
              <a:defRPr sz="2000">
                <a:uFillTx/>
              </a:defRPr>
            </a:lvl4pPr>
            <a:lvl5pPr>
              <a:defRPr sz="2000">
                <a:uFillTx/>
              </a:defRPr>
            </a:lvl5pPr>
            <a:lvl6pPr>
              <a:defRPr sz="2000">
                <a:uFillTx/>
              </a:defRPr>
            </a:lvl6pPr>
            <a:lvl7pPr>
              <a:defRPr sz="2000">
                <a:uFillTx/>
              </a:defRPr>
            </a:lvl7pPr>
            <a:lvl8pPr>
              <a:defRPr sz="2000">
                <a:uFillTx/>
              </a:defRPr>
            </a:lvl8pPr>
            <a:lvl9pPr>
              <a:defRPr sz="2000"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>
                <a:uFillTx/>
              </a:defRPr>
            </a:lvl1pPr>
            <a:lvl2pPr marL="457189" indent="0">
              <a:buNone/>
              <a:defRPr sz="1400">
                <a:uFillTx/>
              </a:defRPr>
            </a:lvl2pPr>
            <a:lvl3pPr marL="914377" indent="0">
              <a:buNone/>
              <a:defRPr sz="1200">
                <a:uFillTx/>
              </a:defRPr>
            </a:lvl3pPr>
            <a:lvl4pPr marL="1371566" indent="0">
              <a:buNone/>
              <a:defRPr sz="1000">
                <a:uFillTx/>
              </a:defRPr>
            </a:lvl4pPr>
            <a:lvl5pPr marL="1828754" indent="0">
              <a:buNone/>
              <a:defRPr sz="1000">
                <a:uFillTx/>
              </a:defRPr>
            </a:lvl5pPr>
            <a:lvl6pPr marL="2285943" indent="0">
              <a:buNone/>
              <a:defRPr sz="1000">
                <a:uFillTx/>
              </a:defRPr>
            </a:lvl6pPr>
            <a:lvl7pPr marL="2743131" indent="0">
              <a:buNone/>
              <a:defRPr sz="1000">
                <a:uFillTx/>
              </a:defRPr>
            </a:lvl7pPr>
            <a:lvl8pPr marL="3200320" indent="0">
              <a:buNone/>
              <a:defRPr sz="1000">
                <a:uFillTx/>
              </a:defRPr>
            </a:lvl8pPr>
            <a:lvl9pPr marL="3657509" indent="0">
              <a:buNone/>
              <a:defRPr sz="1000"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DB6FC-AD6B-D04B-9886-FBA5C0D2176A}" type="datetimeFigureOut">
              <a:rPr lang="en-US" smtClean="0"/>
              <a:t>2/13/22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C7E77-65BD-CE4E-8599-E46F6A8116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55793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 marL="0" indent="0">
              <a:buNone/>
              <a:defRPr sz="3200">
                <a:uFillTx/>
              </a:defRPr>
            </a:lvl1pPr>
            <a:lvl2pPr marL="457189" indent="0">
              <a:buNone/>
              <a:defRPr sz="2800">
                <a:uFillTx/>
              </a:defRPr>
            </a:lvl2pPr>
            <a:lvl3pPr marL="914377" indent="0">
              <a:buNone/>
              <a:defRPr sz="2400">
                <a:uFillTx/>
              </a:defRPr>
            </a:lvl3pPr>
            <a:lvl4pPr marL="1371566" indent="0">
              <a:buNone/>
              <a:defRPr sz="2000">
                <a:uFillTx/>
              </a:defRPr>
            </a:lvl4pPr>
            <a:lvl5pPr marL="1828754" indent="0">
              <a:buNone/>
              <a:defRPr sz="2000">
                <a:uFillTx/>
              </a:defRPr>
            </a:lvl5pPr>
            <a:lvl6pPr marL="2285943" indent="0">
              <a:buNone/>
              <a:defRPr sz="2000">
                <a:uFillTx/>
              </a:defRPr>
            </a:lvl6pPr>
            <a:lvl7pPr marL="2743131" indent="0">
              <a:buNone/>
              <a:defRPr sz="2000">
                <a:uFillTx/>
              </a:defRPr>
            </a:lvl7pPr>
            <a:lvl8pPr marL="3200320" indent="0">
              <a:buNone/>
              <a:defRPr sz="2000">
                <a:uFillTx/>
              </a:defRPr>
            </a:lvl8pPr>
            <a:lvl9pPr marL="3657509" indent="0">
              <a:buNone/>
              <a:defRPr sz="2000">
                <a:uFillTx/>
              </a:defRPr>
            </a:lvl9pPr>
          </a:lstStyle>
          <a:p>
            <a:r>
              <a:rPr lang="en-US">
                <a:uFillTx/>
              </a:rPr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>
                <a:uFillTx/>
              </a:defRPr>
            </a:lvl1pPr>
            <a:lvl2pPr marL="457189" indent="0">
              <a:buNone/>
              <a:defRPr sz="1400">
                <a:uFillTx/>
              </a:defRPr>
            </a:lvl2pPr>
            <a:lvl3pPr marL="914377" indent="0">
              <a:buNone/>
              <a:defRPr sz="1200">
                <a:uFillTx/>
              </a:defRPr>
            </a:lvl3pPr>
            <a:lvl4pPr marL="1371566" indent="0">
              <a:buNone/>
              <a:defRPr sz="1000">
                <a:uFillTx/>
              </a:defRPr>
            </a:lvl4pPr>
            <a:lvl5pPr marL="1828754" indent="0">
              <a:buNone/>
              <a:defRPr sz="1000">
                <a:uFillTx/>
              </a:defRPr>
            </a:lvl5pPr>
            <a:lvl6pPr marL="2285943" indent="0">
              <a:buNone/>
              <a:defRPr sz="1000">
                <a:uFillTx/>
              </a:defRPr>
            </a:lvl6pPr>
            <a:lvl7pPr marL="2743131" indent="0">
              <a:buNone/>
              <a:defRPr sz="1000">
                <a:uFillTx/>
              </a:defRPr>
            </a:lvl7pPr>
            <a:lvl8pPr marL="3200320" indent="0">
              <a:buNone/>
              <a:defRPr sz="1000">
                <a:uFillTx/>
              </a:defRPr>
            </a:lvl8pPr>
            <a:lvl9pPr marL="3657509" indent="0">
              <a:buNone/>
              <a:defRPr sz="1000"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DB6FC-AD6B-D04B-9886-FBA5C0D2176A}" type="datetimeFigureOut">
              <a:rPr lang="en-US" smtClean="0"/>
              <a:t>2/13/22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C7E77-65BD-CE4E-8599-E46F6A8116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3199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DB6FC-AD6B-D04B-9886-FBA5C0D2176A}" type="datetimeFigureOut">
              <a:rPr lang="en-US" smtClean="0"/>
              <a:t>2/13/22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C7E77-65BD-CE4E-8599-E46F6A8116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60166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6"/>
            <a:ext cx="2628900" cy="5811839"/>
          </a:xfrm>
        </p:spPr>
        <p:txBody>
          <a:bodyPr vert="eaVert"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6"/>
            <a:ext cx="7734300" cy="5811839"/>
          </a:xfrm>
        </p:spPr>
        <p:txBody>
          <a:bodyPr vert="eaVert"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DB6FC-AD6B-D04B-9886-FBA5C0D2176A}" type="datetimeFigureOut">
              <a:rPr lang="en-US" smtClean="0"/>
              <a:t>2/13/22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C7E77-65BD-CE4E-8599-E46F6A8116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15752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" y="1915566"/>
            <a:ext cx="12191999" cy="1996034"/>
          </a:xfrm>
        </p:spPr>
        <p:txBody>
          <a:bodyPr/>
          <a:lstStyle>
            <a:lvl1pPr algn="ctr">
              <a:defRPr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  <a:endParaRPr lang="en-US" dirty="0">
              <a:uFillTx/>
            </a:endParaRP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914400" y="6248400"/>
            <a:ext cx="25400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400"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fld id="{CBEDB6FC-AD6B-D04B-9886-FBA5C0D2176A}" type="datetimeFigureOut">
              <a:rPr lang="en-US" smtClean="0"/>
              <a:pPr/>
              <a:t>2/13/22</a:t>
            </a:fld>
            <a:endParaRPr lang="en-US" dirty="0"/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4165600" y="6248400"/>
            <a:ext cx="38608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defRPr sz="1400"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endParaRPr lang="en-US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8400"/>
            <a:ext cx="2540000" cy="457200"/>
          </a:xfrm>
        </p:spPr>
        <p:txBody>
          <a:bodyPr/>
          <a:lstStyle>
            <a:lvl1pPr>
              <a:defRPr b="0" i="0"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fld id="{4A0C7E77-65BD-CE4E-8599-E46F6A81167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36360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4287" indent="0">
              <a:buClr>
                <a:schemeClr val="tx1"/>
              </a:buClr>
              <a:buSzPct val="100000"/>
              <a:buFont typeface="Wingdings" charset="2"/>
              <a:buNone/>
              <a:defRPr>
                <a:uFillTx/>
              </a:defRPr>
            </a:lvl1pPr>
            <a:lvl2pPr marL="914400" indent="-457200">
              <a:defRPr>
                <a:uFillTx/>
              </a:defRPr>
            </a:lvl2pPr>
            <a:lvl3pPr marL="1373188" indent="-311150">
              <a:defRPr>
                <a:uFillTx/>
              </a:defRPr>
            </a:lvl3pPr>
            <a:lvl4pPr marL="1830388" indent="-236538">
              <a:defRPr>
                <a:uFillTx/>
              </a:defRPr>
            </a:lvl4pPr>
            <a:lvl5pPr marL="2287588" indent="-234950">
              <a:defRPr>
                <a:uFillTx/>
              </a:defRPr>
            </a:lvl5pPr>
          </a:lstStyle>
          <a:p>
            <a:pPr lvl="0"/>
            <a:r>
              <a:rPr lang="en-US" dirty="0">
                <a:uFillTx/>
              </a:rPr>
              <a:t>Click to edit Master text styles</a:t>
            </a:r>
          </a:p>
          <a:p>
            <a:pPr lvl="1"/>
            <a:r>
              <a:rPr lang="en-US" dirty="0">
                <a:uFillTx/>
              </a:rPr>
              <a:t>Second level</a:t>
            </a:r>
          </a:p>
          <a:p>
            <a:pPr lvl="2"/>
            <a:r>
              <a:rPr lang="en-US" dirty="0">
                <a:uFillTx/>
              </a:rPr>
              <a:t>Third level</a:t>
            </a:r>
          </a:p>
          <a:p>
            <a:pPr lvl="3"/>
            <a:r>
              <a:rPr lang="en-US" dirty="0">
                <a:uFillTx/>
              </a:rPr>
              <a:t>Fourth level</a:t>
            </a:r>
          </a:p>
          <a:p>
            <a:pPr lvl="4"/>
            <a:r>
              <a:rPr lang="en-US" dirty="0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2/13/22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31809226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Title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" y="1915566"/>
            <a:ext cx="12191999" cy="1996034"/>
          </a:xfrm>
        </p:spPr>
        <p:txBody>
          <a:bodyPr/>
          <a:lstStyle>
            <a:lvl1pPr algn="ctr">
              <a:defRPr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  <a:endParaRPr lang="en-US" dirty="0">
              <a:uFillTx/>
            </a:endParaRP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914400" y="6248400"/>
            <a:ext cx="25400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400"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fld id="{CBEDB6FC-AD6B-D04B-9886-FBA5C0D2176A}" type="datetimeFigureOut">
              <a:rPr lang="en-US" smtClean="0"/>
              <a:pPr/>
              <a:t>2/13/22</a:t>
            </a:fld>
            <a:endParaRPr lang="en-US" dirty="0"/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4165600" y="6248400"/>
            <a:ext cx="38608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defRPr sz="1400"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endParaRPr lang="en-US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8400"/>
            <a:ext cx="2540000" cy="457200"/>
          </a:xfrm>
        </p:spPr>
        <p:txBody>
          <a:bodyPr/>
          <a:lstStyle>
            <a:lvl1pPr>
              <a:defRPr b="0" i="0"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fld id="{4A0C7E77-65BD-CE4E-8599-E46F6A81167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86454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4287" indent="0">
              <a:buClr>
                <a:schemeClr val="tx1"/>
              </a:buClr>
              <a:buSzPct val="100000"/>
              <a:buFont typeface="Wingdings" charset="2"/>
              <a:buNone/>
              <a:defRPr>
                <a:uFillTx/>
                <a:latin typeface="Monaco" charset="0"/>
                <a:ea typeface="Monaco" charset="0"/>
                <a:cs typeface="Monaco" charset="0"/>
              </a:defRPr>
            </a:lvl1pPr>
            <a:lvl2pPr marL="457200" indent="0">
              <a:buNone/>
              <a:defRPr>
                <a:uFillTx/>
                <a:latin typeface="Monaco" charset="0"/>
                <a:ea typeface="Monaco" charset="0"/>
                <a:cs typeface="Monaco" charset="0"/>
              </a:defRPr>
            </a:lvl2pPr>
            <a:lvl3pPr marL="1062038" indent="0">
              <a:buNone/>
              <a:defRPr>
                <a:uFillTx/>
                <a:latin typeface="Monaco" charset="0"/>
                <a:ea typeface="Monaco" charset="0"/>
                <a:cs typeface="Monaco" charset="0"/>
              </a:defRPr>
            </a:lvl3pPr>
            <a:lvl4pPr marL="1593850" indent="0">
              <a:buNone/>
              <a:defRPr>
                <a:uFillTx/>
                <a:latin typeface="Monaco" charset="0"/>
                <a:ea typeface="Monaco" charset="0"/>
                <a:cs typeface="Monaco" charset="0"/>
              </a:defRPr>
            </a:lvl4pPr>
            <a:lvl5pPr marL="2052638" indent="0">
              <a:buNone/>
              <a:defRPr>
                <a:uFillTx/>
                <a:latin typeface="Monaco" charset="0"/>
                <a:ea typeface="Monaco" charset="0"/>
                <a:cs typeface="Monaco" charset="0"/>
              </a:defRPr>
            </a:lvl5pPr>
          </a:lstStyle>
          <a:p>
            <a:pPr lvl="0"/>
            <a:r>
              <a:rPr lang="en-US" dirty="0">
                <a:uFillTx/>
              </a:rPr>
              <a:t>Click to edit Master text styles</a:t>
            </a:r>
          </a:p>
          <a:p>
            <a:pPr lvl="1"/>
            <a:r>
              <a:rPr lang="en-US" dirty="0">
                <a:uFillTx/>
              </a:rPr>
              <a:t>Second level</a:t>
            </a:r>
          </a:p>
          <a:p>
            <a:pPr lvl="2"/>
            <a:r>
              <a:rPr lang="en-US" dirty="0">
                <a:uFillTx/>
              </a:rPr>
              <a:t>Third level</a:t>
            </a:r>
          </a:p>
          <a:p>
            <a:pPr lvl="3"/>
            <a:r>
              <a:rPr lang="en-US" dirty="0">
                <a:uFillTx/>
              </a:rPr>
              <a:t>Fourth level</a:t>
            </a:r>
          </a:p>
          <a:p>
            <a:pPr lvl="4"/>
            <a:r>
              <a:rPr lang="en-US" dirty="0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2/13/22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7559891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42913">
              <a:buClr>
                <a:schemeClr val="bg1"/>
              </a:buClr>
              <a:buSzPct val="100000"/>
              <a:buFont typeface="Wingdings" charset="2"/>
              <a:buChar char="Ø"/>
              <a:defRPr>
                <a:solidFill>
                  <a:schemeClr val="bg1"/>
                </a:solidFill>
                <a:uFillTx/>
              </a:defRPr>
            </a:lvl1pPr>
            <a:lvl2pPr marL="914400" indent="-457200">
              <a:defRPr>
                <a:solidFill>
                  <a:schemeClr val="bg1"/>
                </a:solidFill>
                <a:uFillTx/>
              </a:defRPr>
            </a:lvl2pPr>
            <a:lvl3pPr marL="1373188" indent="-311150">
              <a:defRPr>
                <a:solidFill>
                  <a:schemeClr val="bg1"/>
                </a:solidFill>
                <a:uFillTx/>
              </a:defRPr>
            </a:lvl3pPr>
            <a:lvl4pPr marL="1830388" indent="-236538">
              <a:defRPr>
                <a:solidFill>
                  <a:schemeClr val="bg1"/>
                </a:solidFill>
                <a:uFillTx/>
              </a:defRPr>
            </a:lvl4pPr>
            <a:lvl5pPr marL="2287588" indent="-234950">
              <a:defRPr>
                <a:solidFill>
                  <a:schemeClr val="bg1"/>
                </a:solidFill>
                <a:uFillTx/>
              </a:defRPr>
            </a:lvl5pPr>
          </a:lstStyle>
          <a:p>
            <a:pPr lvl="0"/>
            <a:r>
              <a:rPr lang="en-US" dirty="0">
                <a:uFillTx/>
              </a:rPr>
              <a:t>Click to edit Master text styles</a:t>
            </a:r>
          </a:p>
          <a:p>
            <a:pPr lvl="1"/>
            <a:r>
              <a:rPr lang="en-US" dirty="0">
                <a:uFillTx/>
              </a:rPr>
              <a:t>Second level</a:t>
            </a:r>
          </a:p>
          <a:p>
            <a:pPr lvl="2"/>
            <a:r>
              <a:rPr lang="en-US" dirty="0">
                <a:uFillTx/>
              </a:rPr>
              <a:t>Third level</a:t>
            </a:r>
          </a:p>
          <a:p>
            <a:pPr lvl="3"/>
            <a:r>
              <a:rPr lang="en-US" dirty="0">
                <a:uFillTx/>
              </a:rPr>
              <a:t>Fourth level</a:t>
            </a:r>
          </a:p>
          <a:p>
            <a:pPr lvl="4"/>
            <a:r>
              <a:rPr lang="en-US" dirty="0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F51376BE-D49D-E946-9484-81A0C482C8D7}" type="datetimeFigureOut">
              <a:rPr lang="en-US" smtClean="0">
                <a:uFillTx/>
              </a:rPr>
              <a:pPr/>
              <a:t>2/13/22</a:t>
            </a:fld>
            <a:endParaRPr lang="en-US"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endParaRPr lang="en-US"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DC2A921A-EC74-6F4D-8465-D463C43FF014}" type="slidenum">
              <a:rPr lang="en-US" smtClean="0">
                <a:uFillTx/>
              </a:rPr>
              <a:pPr/>
              <a:t>‹#›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8341970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r>
              <a:rPr lang="en-US" dirty="0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42913">
              <a:buClr>
                <a:schemeClr val="bg1"/>
              </a:buClr>
              <a:buSzPct val="100000"/>
              <a:buFont typeface="Wingdings" charset="2"/>
              <a:buChar char="Ø"/>
              <a:defRPr>
                <a:solidFill>
                  <a:schemeClr val="bg1"/>
                </a:solidFill>
                <a:uFillTx/>
              </a:defRPr>
            </a:lvl1pPr>
            <a:lvl2pPr marL="914400" indent="-457200">
              <a:defRPr>
                <a:solidFill>
                  <a:schemeClr val="bg1"/>
                </a:solidFill>
                <a:uFillTx/>
              </a:defRPr>
            </a:lvl2pPr>
            <a:lvl3pPr marL="1373188" indent="-311150">
              <a:defRPr>
                <a:solidFill>
                  <a:schemeClr val="bg1"/>
                </a:solidFill>
                <a:uFillTx/>
              </a:defRPr>
            </a:lvl3pPr>
            <a:lvl4pPr marL="1830388" indent="-236538">
              <a:defRPr>
                <a:solidFill>
                  <a:schemeClr val="bg1"/>
                </a:solidFill>
                <a:uFillTx/>
              </a:defRPr>
            </a:lvl4pPr>
            <a:lvl5pPr marL="2287588" indent="-234950">
              <a:defRPr>
                <a:solidFill>
                  <a:schemeClr val="bg1"/>
                </a:solidFill>
                <a:uFillTx/>
              </a:defRPr>
            </a:lvl5pPr>
          </a:lstStyle>
          <a:p>
            <a:pPr lvl="0"/>
            <a:r>
              <a:rPr lang="en-US" dirty="0">
                <a:uFillTx/>
              </a:rPr>
              <a:t>Click to edit Master text styles</a:t>
            </a:r>
          </a:p>
          <a:p>
            <a:pPr lvl="1"/>
            <a:r>
              <a:rPr lang="en-US" dirty="0">
                <a:uFillTx/>
              </a:rPr>
              <a:t>Second level</a:t>
            </a:r>
          </a:p>
          <a:p>
            <a:pPr lvl="2"/>
            <a:r>
              <a:rPr lang="en-US" dirty="0">
                <a:uFillTx/>
              </a:rPr>
              <a:t>Third level</a:t>
            </a:r>
          </a:p>
          <a:p>
            <a:pPr lvl="3"/>
            <a:r>
              <a:rPr lang="en-US" dirty="0">
                <a:uFillTx/>
              </a:rPr>
              <a:t>Fourth level</a:t>
            </a:r>
          </a:p>
          <a:p>
            <a:pPr lvl="4"/>
            <a:r>
              <a:rPr lang="en-US" dirty="0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F51376BE-D49D-E946-9484-81A0C482C8D7}" type="datetimeFigureOut">
              <a:rPr lang="en-US" smtClean="0">
                <a:uFillTx/>
              </a:rPr>
              <a:pPr/>
              <a:t>2/13/22</a:t>
            </a:fld>
            <a:endParaRPr lang="en-US"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endParaRPr lang="en-US"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DC2A921A-EC74-6F4D-8465-D463C43FF014}" type="slidenum">
              <a:rPr lang="en-US" smtClean="0">
                <a:uFillTx/>
              </a:rPr>
              <a:pPr/>
              <a:t>‹#›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9151104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uFillTx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  <a:uFillTx/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  <a:uFillTx/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2/13/22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9923258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  <a:uFillTx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  <a:uFillTx/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  <a:uFillTx/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F51376BE-D49D-E946-9484-81A0C482C8D7}" type="datetimeFigureOut">
              <a:rPr lang="en-US" smtClean="0">
                <a:uFillTx/>
              </a:rPr>
              <a:pPr/>
              <a:t>2/13/22</a:t>
            </a:fld>
            <a:endParaRPr lang="en-US"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endParaRPr lang="en-US"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DC2A921A-EC74-6F4D-8465-D463C43FF014}" type="slidenum">
              <a:rPr lang="en-US" smtClean="0">
                <a:uFillTx/>
              </a:rPr>
              <a:pPr/>
              <a:t>‹#›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4828814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13" Type="http://schemas.openxmlformats.org/officeDocument/2006/relationships/slideLayout" Target="../slideLayouts/slideLayout33.xml"/><Relationship Id="rId18" Type="http://schemas.openxmlformats.org/officeDocument/2006/relationships/slideLayout" Target="../slideLayouts/slideLayout38.xml"/><Relationship Id="rId3" Type="http://schemas.openxmlformats.org/officeDocument/2006/relationships/slideLayout" Target="../slideLayouts/slideLayout23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32.xml"/><Relationship Id="rId17" Type="http://schemas.openxmlformats.org/officeDocument/2006/relationships/slideLayout" Target="../slideLayouts/slideLayout37.xml"/><Relationship Id="rId2" Type="http://schemas.openxmlformats.org/officeDocument/2006/relationships/slideLayout" Target="../slideLayouts/slideLayout22.xml"/><Relationship Id="rId16" Type="http://schemas.openxmlformats.org/officeDocument/2006/relationships/slideLayout" Target="../slideLayouts/slideLayout36.xml"/><Relationship Id="rId20" Type="http://schemas.openxmlformats.org/officeDocument/2006/relationships/slideLayout" Target="../slideLayouts/slideLayout40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5.xml"/><Relationship Id="rId15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30.xml"/><Relationship Id="rId19" Type="http://schemas.openxmlformats.org/officeDocument/2006/relationships/slideLayout" Target="../slideLayouts/slideLayout39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Relationship Id="rId14" Type="http://schemas.openxmlformats.org/officeDocument/2006/relationships/slideLayout" Target="../slideLayouts/slideLayout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7552" y="18254"/>
            <a:ext cx="1080135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uFillTx/>
              </a:rP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551" y="1468786"/>
            <a:ext cx="10801349" cy="46755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>
                <a:uFillTx/>
              </a:rPr>
              <a:t>Click to edit Master text styles</a:t>
            </a:r>
          </a:p>
          <a:p>
            <a:pPr lvl="1"/>
            <a:r>
              <a:rPr lang="en-US" dirty="0">
                <a:uFillTx/>
              </a:rPr>
              <a:t>Second level</a:t>
            </a:r>
          </a:p>
          <a:p>
            <a:pPr lvl="2"/>
            <a:r>
              <a:rPr lang="en-US" dirty="0">
                <a:uFillTx/>
              </a:rPr>
              <a:t>Third level</a:t>
            </a:r>
          </a:p>
          <a:p>
            <a:pPr lvl="3"/>
            <a:r>
              <a:rPr lang="en-US" dirty="0">
                <a:uFillTx/>
              </a:rPr>
              <a:t>Fourth level</a:t>
            </a:r>
          </a:p>
          <a:p>
            <a:pPr lvl="4"/>
            <a:r>
              <a:rPr lang="en-US" dirty="0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uFillTx/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defTabSz="914377"/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 defTabSz="914377"/>
              <a:t>2/13/22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uFillTx/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defTabSz="914377"/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uFillTx/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defTabSz="914377"/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 defTabSz="914377"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9572468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  <p:sldLayoutId id="2147483750" r:id="rId12"/>
    <p:sldLayoutId id="2147483751" r:id="rId13"/>
    <p:sldLayoutId id="2147483752" r:id="rId14"/>
    <p:sldLayoutId id="2147483753" r:id="rId15"/>
    <p:sldLayoutId id="2147483754" r:id="rId16"/>
    <p:sldLayoutId id="2147483755" r:id="rId17"/>
    <p:sldLayoutId id="2147483756" r:id="rId18"/>
    <p:sldLayoutId id="2147483757" r:id="rId19"/>
    <p:sldLayoutId id="2147483758" r:id="rId20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uFillTx/>
          <a:latin typeface="+mj-lt"/>
          <a:ea typeface="Helvetica Neue" charset="0"/>
          <a:cs typeface="Helvetica Neue" charset="0"/>
        </a:defRPr>
      </a:lvl1pPr>
    </p:titleStyle>
    <p:bodyStyle>
      <a:lvl1pPr marL="0" indent="0" algn="l" defTabSz="914377" rtl="0" eaLnBrk="1" latinLnBrk="0" hangingPunct="1">
        <a:lnSpc>
          <a:spcPct val="90000"/>
        </a:lnSpc>
        <a:spcBef>
          <a:spcPts val="2200"/>
        </a:spcBef>
        <a:buFont typeface="Wingdings" charset="2"/>
        <a:buNone/>
        <a:defRPr sz="2800" b="0" i="0" kern="1200">
          <a:solidFill>
            <a:schemeClr val="tx1"/>
          </a:solidFill>
          <a:uFillTx/>
          <a:latin typeface="+mn-lt"/>
          <a:ea typeface="Helvetica Neue Light" charset="0"/>
          <a:cs typeface="Helvetica Neue Light" charset="0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charset="2"/>
        <a:buChar char="Ø"/>
        <a:defRPr sz="2400" b="0" i="0" kern="1200">
          <a:solidFill>
            <a:schemeClr val="tx1"/>
          </a:solidFill>
          <a:uFillTx/>
          <a:latin typeface="+mn-lt"/>
          <a:ea typeface="Helvetica Neue Light" charset="0"/>
          <a:cs typeface="Helvetica Neue Light" charset="0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charset="2"/>
        <a:buChar char="Ø"/>
        <a:defRPr sz="2000" b="0" i="0" kern="1200">
          <a:solidFill>
            <a:schemeClr val="tx1"/>
          </a:solidFill>
          <a:uFillTx/>
          <a:latin typeface="+mn-lt"/>
          <a:ea typeface="Helvetica Neue Light" charset="0"/>
          <a:cs typeface="Helvetica Neue Light" charset="0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charset="2"/>
        <a:buChar char="Ø"/>
        <a:defRPr sz="1800" b="0" i="0" kern="1200">
          <a:solidFill>
            <a:schemeClr val="tx1"/>
          </a:solidFill>
          <a:uFillTx/>
          <a:latin typeface="+mn-lt"/>
          <a:ea typeface="Helvetica Neue Light" charset="0"/>
          <a:cs typeface="Helvetica Neue Light" charset="0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charset="2"/>
        <a:buChar char="Ø"/>
        <a:defRPr sz="1800" b="0" i="0" kern="1200">
          <a:solidFill>
            <a:schemeClr val="tx1"/>
          </a:solidFill>
          <a:uFillTx/>
          <a:latin typeface="+mn-lt"/>
          <a:ea typeface="Helvetica Neue Light" charset="0"/>
          <a:cs typeface="Helvetica Neue Light" charset="0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9pPr>
    </p:bodyStyle>
    <p:otherStyle>
      <a:defPPr>
        <a:defRPr lang="en-US">
          <a:uFillTx/>
        </a:defRPr>
      </a:defPPr>
      <a:lvl1pPr marL="0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52450" y="320675"/>
            <a:ext cx="1080135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uFillTx/>
              </a:rPr>
              <a:t>Click to edit Master title style</a:t>
            </a:r>
            <a:endParaRPr lang="en-US" dirty="0">
              <a:uFillTx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  <a:endParaRPr lang="en-US" dirty="0">
              <a:uFillTx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uFillTx/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fld id="{CBEDB6FC-AD6B-D04B-9886-FBA5C0D2176A}" type="datetimeFigureOut">
              <a:rPr lang="en-US" smtClean="0"/>
              <a:pPr/>
              <a:t>2/13/22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uFillTx/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uFillTx/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fld id="{4A0C7E77-65BD-CE4E-8599-E46F6A81167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29035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7" r:id="rId1"/>
    <p:sldLayoutId id="2147483978" r:id="rId2"/>
    <p:sldLayoutId id="2147483979" r:id="rId3"/>
    <p:sldLayoutId id="2147483980" r:id="rId4"/>
    <p:sldLayoutId id="2147483981" r:id="rId5"/>
    <p:sldLayoutId id="2147483982" r:id="rId6"/>
    <p:sldLayoutId id="2147483983" r:id="rId7"/>
    <p:sldLayoutId id="2147483984" r:id="rId8"/>
    <p:sldLayoutId id="2147483985" r:id="rId9"/>
    <p:sldLayoutId id="2147483986" r:id="rId10"/>
    <p:sldLayoutId id="2147483987" r:id="rId11"/>
    <p:sldLayoutId id="2147483988" r:id="rId12"/>
    <p:sldLayoutId id="2147483989" r:id="rId13"/>
    <p:sldLayoutId id="2147483990" r:id="rId14"/>
    <p:sldLayoutId id="2147483991" r:id="rId15"/>
    <p:sldLayoutId id="2147483992" r:id="rId16"/>
    <p:sldLayoutId id="2147483993" r:id="rId17"/>
    <p:sldLayoutId id="2147483994" r:id="rId18"/>
    <p:sldLayoutId id="2147483995" r:id="rId19"/>
    <p:sldLayoutId id="2147483996" r:id="rId20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uFillTx/>
          <a:latin typeface="+mj-lt"/>
          <a:ea typeface="Helvetica Neue" charset="0"/>
          <a:cs typeface="Helvetica Neue" charset="0"/>
        </a:defRPr>
      </a:lvl1pPr>
    </p:titleStyle>
    <p:bodyStyle>
      <a:lvl1pPr marL="0" indent="0" algn="l" defTabSz="914377" rtl="0" eaLnBrk="1" latinLnBrk="0" hangingPunct="1">
        <a:lnSpc>
          <a:spcPct val="90000"/>
        </a:lnSpc>
        <a:spcBef>
          <a:spcPts val="2200"/>
        </a:spcBef>
        <a:buFont typeface="Wingdings" charset="2"/>
        <a:buNone/>
        <a:defRPr sz="2800" b="0" i="0" kern="1200">
          <a:solidFill>
            <a:schemeClr val="tx1"/>
          </a:solidFill>
          <a:uFillTx/>
          <a:latin typeface="+mn-lt"/>
          <a:ea typeface="Helvetica Neue Light" charset="0"/>
          <a:cs typeface="Helvetica Neue Light" charset="0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charset="2"/>
        <a:buChar char="Ø"/>
        <a:defRPr sz="2400" b="0" i="0" kern="1200">
          <a:solidFill>
            <a:schemeClr val="tx1"/>
          </a:solidFill>
          <a:uFillTx/>
          <a:latin typeface="+mn-lt"/>
          <a:ea typeface="Helvetica Neue Light" charset="0"/>
          <a:cs typeface="Helvetica Neue Light" charset="0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charset="2"/>
        <a:buChar char="Ø"/>
        <a:defRPr sz="2000" b="0" i="0" kern="1200">
          <a:solidFill>
            <a:schemeClr val="tx1"/>
          </a:solidFill>
          <a:uFillTx/>
          <a:latin typeface="+mn-lt"/>
          <a:ea typeface="Helvetica Neue Light" charset="0"/>
          <a:cs typeface="Helvetica Neue Light" charset="0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charset="2"/>
        <a:buChar char="Ø"/>
        <a:defRPr sz="1800" b="0" i="0" kern="1200">
          <a:solidFill>
            <a:schemeClr val="tx1"/>
          </a:solidFill>
          <a:uFillTx/>
          <a:latin typeface="+mn-lt"/>
          <a:ea typeface="Helvetica Neue Light" charset="0"/>
          <a:cs typeface="Helvetica Neue Light" charset="0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charset="2"/>
        <a:buChar char="Ø"/>
        <a:defRPr sz="1800" b="0" i="0" kern="1200">
          <a:solidFill>
            <a:schemeClr val="tx1"/>
          </a:solidFill>
          <a:uFillTx/>
          <a:latin typeface="+mn-lt"/>
          <a:ea typeface="Helvetica Neue Light" charset="0"/>
          <a:cs typeface="Helvetica Neue Light" charset="0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9pPr>
    </p:bodyStyle>
    <p:otherStyle>
      <a:defPPr>
        <a:defRPr lang="en-US">
          <a:uFillTx/>
        </a:defRPr>
      </a:defPPr>
      <a:lvl1pPr marL="0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emf"/><Relationship Id="rId4" Type="http://schemas.openxmlformats.org/officeDocument/2006/relationships/image" Target="../media/image20.em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3.jpeg"/><Relationship Id="rId3" Type="http://schemas.openxmlformats.org/officeDocument/2006/relationships/chart" Target="../charts/chart1.xml"/><Relationship Id="rId7" Type="http://schemas.openxmlformats.org/officeDocument/2006/relationships/image" Target="../media/image37.tiff"/><Relationship Id="rId12" Type="http://schemas.openxmlformats.org/officeDocument/2006/relationships/image" Target="../media/image42.jpeg"/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tiff"/><Relationship Id="rId11" Type="http://schemas.openxmlformats.org/officeDocument/2006/relationships/image" Target="../media/image41.png"/><Relationship Id="rId5" Type="http://schemas.openxmlformats.org/officeDocument/2006/relationships/image" Target="../media/image35.tiff"/><Relationship Id="rId10" Type="http://schemas.openxmlformats.org/officeDocument/2006/relationships/image" Target="../media/image40.tiff"/><Relationship Id="rId4" Type="http://schemas.openxmlformats.org/officeDocument/2006/relationships/image" Target="../media/image34.tiff"/><Relationship Id="rId9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emf"/><Relationship Id="rId13" Type="http://schemas.openxmlformats.org/officeDocument/2006/relationships/image" Target="../media/image55.emf"/><Relationship Id="rId3" Type="http://schemas.openxmlformats.org/officeDocument/2006/relationships/image" Target="../media/image45.emf"/><Relationship Id="rId7" Type="http://schemas.openxmlformats.org/officeDocument/2006/relationships/image" Target="../media/image49.emf"/><Relationship Id="rId12" Type="http://schemas.openxmlformats.org/officeDocument/2006/relationships/image" Target="../media/image54.emf"/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emf"/><Relationship Id="rId11" Type="http://schemas.openxmlformats.org/officeDocument/2006/relationships/image" Target="../media/image53.emf"/><Relationship Id="rId5" Type="http://schemas.openxmlformats.org/officeDocument/2006/relationships/image" Target="../media/image47.emf"/><Relationship Id="rId10" Type="http://schemas.openxmlformats.org/officeDocument/2006/relationships/image" Target="../media/image52.emf"/><Relationship Id="rId4" Type="http://schemas.openxmlformats.org/officeDocument/2006/relationships/image" Target="../media/image46.emf"/><Relationship Id="rId9" Type="http://schemas.openxmlformats.org/officeDocument/2006/relationships/image" Target="../media/image51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7" Type="http://schemas.openxmlformats.org/officeDocument/2006/relationships/image" Target="../media/image59.emf"/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emf"/><Relationship Id="rId5" Type="http://schemas.openxmlformats.org/officeDocument/2006/relationships/image" Target="../media/image57.emf"/><Relationship Id="rId4" Type="http://schemas.openxmlformats.org/officeDocument/2006/relationships/image" Target="../media/image56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image" Target="../media/image60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emf"/><Relationship Id="rId3" Type="http://schemas.openxmlformats.org/officeDocument/2006/relationships/image" Target="../media/image44.emf"/><Relationship Id="rId7" Type="http://schemas.openxmlformats.org/officeDocument/2006/relationships/image" Target="../media/image65.emf"/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emf"/><Relationship Id="rId5" Type="http://schemas.openxmlformats.org/officeDocument/2006/relationships/image" Target="../media/image63.emf"/><Relationship Id="rId4" Type="http://schemas.openxmlformats.org/officeDocument/2006/relationships/image" Target="../media/image62.emf"/><Relationship Id="rId9" Type="http://schemas.openxmlformats.org/officeDocument/2006/relationships/image" Target="../media/image67.emf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emf"/><Relationship Id="rId3" Type="http://schemas.openxmlformats.org/officeDocument/2006/relationships/image" Target="../media/image69.emf"/><Relationship Id="rId7" Type="http://schemas.openxmlformats.org/officeDocument/2006/relationships/image" Target="../media/image73.emf"/><Relationship Id="rId12" Type="http://schemas.openxmlformats.org/officeDocument/2006/relationships/image" Target="../media/image78.emf"/><Relationship Id="rId2" Type="http://schemas.openxmlformats.org/officeDocument/2006/relationships/image" Target="../media/image6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emf"/><Relationship Id="rId11" Type="http://schemas.openxmlformats.org/officeDocument/2006/relationships/image" Target="../media/image77.emf"/><Relationship Id="rId5" Type="http://schemas.openxmlformats.org/officeDocument/2006/relationships/image" Target="../media/image71.emf"/><Relationship Id="rId10" Type="http://schemas.openxmlformats.org/officeDocument/2006/relationships/image" Target="../media/image76.emf"/><Relationship Id="rId4" Type="http://schemas.openxmlformats.org/officeDocument/2006/relationships/image" Target="../media/image70.emf"/><Relationship Id="rId9" Type="http://schemas.openxmlformats.org/officeDocument/2006/relationships/image" Target="../media/image75.emf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e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em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e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e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gi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7.emf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emf"/><Relationship Id="rId3" Type="http://schemas.openxmlformats.org/officeDocument/2006/relationships/image" Target="../media/image7.emf"/><Relationship Id="rId7" Type="http://schemas.openxmlformats.org/officeDocument/2006/relationships/image" Target="../media/image11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10.emf"/><Relationship Id="rId5" Type="http://schemas.openxmlformats.org/officeDocument/2006/relationships/image" Target="../media/image9.emf"/><Relationship Id="rId4" Type="http://schemas.openxmlformats.org/officeDocument/2006/relationships/image" Target="../media/image8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ubtitle 2">
            <a:extLst>
              <a:ext uri="{FF2B5EF4-FFF2-40B4-BE49-F238E27FC236}">
                <a16:creationId xmlns:a16="http://schemas.microsoft.com/office/drawing/2014/main" id="{2E258B90-0F12-634D-B10B-BF94645DDE0A}"/>
              </a:ext>
            </a:extLst>
          </p:cNvPr>
          <p:cNvSpPr txBox="1">
            <a:spLocks/>
          </p:cNvSpPr>
          <p:nvPr/>
        </p:nvSpPr>
        <p:spPr bwMode="auto">
          <a:xfrm>
            <a:off x="3278459" y="5586290"/>
            <a:ext cx="8240721" cy="12717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</a:bodyPr>
          <a:lstStyle>
            <a:lvl1pPr marL="342900" lvl="0" indent="-342900" algn="ctr" defTabSz="457200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 charset="0"/>
              <a:buNone/>
              <a:defRPr sz="2800" b="0" i="0" kern="1200">
                <a:solidFill>
                  <a:srgbClr val="404040"/>
                </a:solidFill>
                <a:latin typeface="Tahoma"/>
                <a:ea typeface="Helvetica Neue Light" charset="0"/>
                <a:cs typeface="Tahoma"/>
              </a:defRPr>
            </a:lvl1pPr>
            <a:lvl2pPr marL="628650" lvl="1" indent="-171450" algn="ctr" defTabSz="457200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 charset="0"/>
              <a:buNone/>
              <a:defRPr sz="2800" b="0" i="0" kern="1200">
                <a:solidFill>
                  <a:srgbClr val="404040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2pPr>
            <a:lvl3pPr marL="1089025" lvl="2" indent="-174625" algn="ctr" defTabSz="457200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Lucida Grande" charset="0"/>
              <a:buNone/>
              <a:defRPr sz="2800" b="0" i="0" kern="1200">
                <a:solidFill>
                  <a:srgbClr val="404040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3pPr>
            <a:lvl4pPr marL="1541463" lvl="3" indent="-169863" algn="ctr" defTabSz="457200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 charset="0"/>
              <a:buNone/>
              <a:defRPr sz="2800" b="0" i="0" kern="1200">
                <a:solidFill>
                  <a:srgbClr val="404040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4pPr>
            <a:lvl5pPr marL="2001838" lvl="4" indent="-173038" algn="ctr" defTabSz="457200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Lucida Grande" charset="0"/>
              <a:buNone/>
              <a:defRPr sz="2800" b="0" i="0" kern="1200">
                <a:solidFill>
                  <a:srgbClr val="404040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5pPr>
            <a:lvl6pPr marL="2514600" lvl="5" indent="-228600" algn="ctr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ctr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ctr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ctr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>
              <a:buClrTx/>
              <a:defRPr/>
            </a:pPr>
            <a:r>
              <a:rPr lang="en-US" sz="3600" dirty="0">
                <a:latin typeface="Century Gothic" panose="020B0502020202020204" pitchFamily="34" charset="0"/>
                <a:cs typeface="Calibri" panose="020F0502020204030204" pitchFamily="34" charset="0"/>
              </a:rPr>
              <a:t>Amir Gholami &amp; Joseph E. Gonzalez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DB2976-31A7-0C41-A48C-33994F7292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41680" y="871189"/>
            <a:ext cx="10477500" cy="4053794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>
                <a:solidFill>
                  <a:schemeClr val="accent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AI-Systems</a:t>
            </a:r>
            <a:br>
              <a:rPr lang="en-US" sz="11500" dirty="0">
                <a:solidFill>
                  <a:schemeClr val="accent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US" sz="9600" dirty="0">
                <a:solidFill>
                  <a:schemeClr val="accent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Distributed Deep Learning (Part II)</a:t>
            </a:r>
            <a:br>
              <a:rPr lang="en-US" sz="9600" dirty="0">
                <a:solidFill>
                  <a:schemeClr val="accent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US" sz="9600" dirty="0">
                <a:solidFill>
                  <a:schemeClr val="accent5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(294-162)</a:t>
            </a:r>
            <a:endParaRPr lang="en-US" sz="11500" dirty="0">
              <a:solidFill>
                <a:schemeClr val="accent5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5745213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9704">
        <p159:morph option="byObject"/>
      </p:transition>
    </mc:Choice>
    <mc:Fallback xmlns="">
      <p:transition spd="slow" advTm="19704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9BEED-6A00-CB4B-8E07-CBE2AB54B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Limits of Data Parallel Scaling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A0D6CF-5D65-414F-A1D6-5769CED63A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551" y="1468786"/>
            <a:ext cx="10801349" cy="1654456"/>
          </a:xfrm>
        </p:spPr>
        <p:txBody>
          <a:bodyPr/>
          <a:lstStyle/>
          <a:p>
            <a:r>
              <a:rPr lang="en-US" dirty="0"/>
              <a:t>The maximum limit of processors that you can use is P=B</a:t>
            </a:r>
          </a:p>
          <a:p>
            <a:r>
              <a:rPr lang="en-US" dirty="0"/>
              <a:t>But this often leads to very low utilization of the hardware and would not yield any speed up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F65AC2-50FC-2B46-BDE3-26B5C3C5FF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584" y="3216201"/>
            <a:ext cx="7215660" cy="290386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89FC3A4-7BC8-DE4D-8145-482CE6C40FE1}"/>
              </a:ext>
            </a:extLst>
          </p:cNvPr>
          <p:cNvSpPr txBox="1"/>
          <p:nvPr/>
        </p:nvSpPr>
        <p:spPr>
          <a:xfrm>
            <a:off x="117551" y="6269291"/>
            <a:ext cx="8046720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One epoch training time of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AlexNet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computed on an Intel KNL system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426CA68-2529-8C4C-B56C-0D7F69871EE9}"/>
              </a:ext>
            </a:extLst>
          </p:cNvPr>
          <p:cNvSpPr txBox="1">
            <a:spLocks/>
          </p:cNvSpPr>
          <p:nvPr/>
        </p:nvSpPr>
        <p:spPr>
          <a:xfrm>
            <a:off x="7626244" y="3734759"/>
            <a:ext cx="4447308" cy="9896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42913" algn="l" defTabSz="914377" rtl="0" eaLnBrk="1" latinLnBrk="0" hangingPunct="1">
              <a:lnSpc>
                <a:spcPct val="90000"/>
              </a:lnSpc>
              <a:spcBef>
                <a:spcPts val="2200"/>
              </a:spcBef>
              <a:buClr>
                <a:schemeClr val="tx1"/>
              </a:buClr>
              <a:buSzPct val="100000"/>
              <a:buFont typeface="Wingdings" charset="2"/>
              <a:buChar char="Ø"/>
              <a:defRPr sz="2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1pPr>
            <a:lvl2pPr marL="914400" indent="-45720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4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2pPr>
            <a:lvl3pPr marL="1373188" indent="-3111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0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3pPr>
            <a:lvl4pPr marL="1830388" indent="-236538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4pPr>
            <a:lvl5pPr marL="2287588" indent="-2349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Why?</a:t>
            </a:r>
          </a:p>
          <a:p>
            <a:pPr lvl="1"/>
            <a:r>
              <a:rPr lang="en-US" dirty="0"/>
              <a:t>Roofline model?</a:t>
            </a:r>
          </a:p>
        </p:txBody>
      </p:sp>
    </p:spTree>
    <p:extLst>
      <p:ext uri="{BB962C8B-B14F-4D97-AF65-F5344CB8AC3E}">
        <p14:creationId xmlns:p14="http://schemas.microsoft.com/office/powerpoint/2010/main" val="38627561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9BEED-6A00-CB4B-8E07-CBE2AB54B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Limits of Data Parallel Scaling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A0D6CF-5D65-414F-A1D6-5769CED63A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551" y="1468786"/>
            <a:ext cx="10801349" cy="1654456"/>
          </a:xfrm>
        </p:spPr>
        <p:txBody>
          <a:bodyPr/>
          <a:lstStyle/>
          <a:p>
            <a:r>
              <a:rPr lang="en-US" dirty="0"/>
              <a:t>The maximum limit of processors that you can use is P=B</a:t>
            </a:r>
          </a:p>
          <a:p>
            <a:r>
              <a:rPr lang="en-US" dirty="0"/>
              <a:t>But this often leads to very low utilization of the hardware and would not yield any speed up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F65AC2-50FC-2B46-BDE3-26B5C3C5FF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584" y="3429000"/>
            <a:ext cx="7215660" cy="290386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89FC3A4-7BC8-DE4D-8145-482CE6C40FE1}"/>
              </a:ext>
            </a:extLst>
          </p:cNvPr>
          <p:cNvSpPr txBox="1"/>
          <p:nvPr/>
        </p:nvSpPr>
        <p:spPr>
          <a:xfrm>
            <a:off x="117551" y="6269291"/>
            <a:ext cx="8046720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One epoch training time of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AlexNet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computed on an Intel KNL system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C48730C-C3C1-F941-B2F6-C8E2A37052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9277" y="3240144"/>
            <a:ext cx="3770845" cy="3593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9395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4A014D-CFF8-4847-89D9-DC2232ED6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Scaling Data Parallel Training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EBA859B-0438-054F-B0AC-1DEC44DE2084}"/>
              </a:ext>
            </a:extLst>
          </p:cNvPr>
          <p:cNvSpPr txBox="1"/>
          <p:nvPr/>
        </p:nvSpPr>
        <p:spPr>
          <a:xfrm>
            <a:off x="7933314" y="1170396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en-US" sz="1800" b="1" kern="1200" dirty="0">
                <a:solidFill>
                  <a:srgbClr val="FF0000"/>
                </a:solidFill>
                <a:latin typeface="Arial" pitchFamily="-110" charset="0"/>
                <a:ea typeface="+mn-ea"/>
              </a:rPr>
              <a:t>1024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33C90A2E-D839-E849-B1D0-A4B6391152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76626" y="1224744"/>
            <a:ext cx="1977083" cy="573188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A6498880-4C80-CC4D-86DE-5948CE3A37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3314" y="1498192"/>
            <a:ext cx="770740" cy="483625"/>
          </a:xfrm>
          <a:prstGeom prst="rect">
            <a:avLst/>
          </a:prstGeom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449FCDD1-6D4D-7C47-AB2E-1A9E5AC87079}"/>
              </a:ext>
            </a:extLst>
          </p:cNvPr>
          <p:cNvGrpSpPr/>
          <p:nvPr/>
        </p:nvGrpSpPr>
        <p:grpSpPr>
          <a:xfrm>
            <a:off x="5035114" y="2183625"/>
            <a:ext cx="6269717" cy="4261044"/>
            <a:chOff x="886690" y="1803971"/>
            <a:chExt cx="9540419" cy="4756928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F93DB7CD-9EBA-704D-96A9-0AC7C01B6E0F}"/>
                </a:ext>
              </a:extLst>
            </p:cNvPr>
            <p:cNvGrpSpPr/>
            <p:nvPr/>
          </p:nvGrpSpPr>
          <p:grpSpPr>
            <a:xfrm>
              <a:off x="886690" y="1803971"/>
              <a:ext cx="1272240" cy="4723604"/>
              <a:chOff x="964223" y="1316978"/>
              <a:chExt cx="1272240" cy="4313712"/>
            </a:xfrm>
          </p:grpSpPr>
          <p:sp>
            <p:nvSpPr>
              <p:cNvPr id="67" name="Rounded Rectangle 66">
                <a:extLst>
                  <a:ext uri="{FF2B5EF4-FFF2-40B4-BE49-F238E27FC236}">
                    <a16:creationId xmlns:a16="http://schemas.microsoft.com/office/drawing/2014/main" id="{B4D67099-2B57-FE46-9603-107748573517}"/>
                  </a:ext>
                </a:extLst>
              </p:cNvPr>
              <p:cNvSpPr/>
              <p:nvPr/>
            </p:nvSpPr>
            <p:spPr>
              <a:xfrm>
                <a:off x="1002922" y="1316978"/>
                <a:ext cx="1233541" cy="4313712"/>
              </a:xfrm>
              <a:prstGeom prst="roundRect">
                <a:avLst/>
              </a:prstGeom>
              <a:solidFill>
                <a:srgbClr val="9BBB59">
                  <a:lumMod val="60000"/>
                  <a:lumOff val="40000"/>
                </a:srgbClr>
              </a:solidFill>
              <a:ln w="25400" cap="flat" cmpd="sng" algn="ctr">
                <a:solidFill>
                  <a:srgbClr val="9BBB59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GPU  1</a:t>
                </a:r>
              </a:p>
            </p:txBody>
          </p:sp>
          <p:sp>
            <p:nvSpPr>
              <p:cNvPr id="68" name="Down Arrow 67">
                <a:extLst>
                  <a:ext uri="{FF2B5EF4-FFF2-40B4-BE49-F238E27FC236}">
                    <a16:creationId xmlns:a16="http://schemas.microsoft.com/office/drawing/2014/main" id="{9994BE0E-E8B4-6342-8991-EAD5CD481C98}"/>
                  </a:ext>
                </a:extLst>
              </p:cNvPr>
              <p:cNvSpPr/>
              <p:nvPr/>
            </p:nvSpPr>
            <p:spPr>
              <a:xfrm>
                <a:off x="1553302" y="1994889"/>
                <a:ext cx="499866" cy="2758573"/>
              </a:xfrm>
              <a:prstGeom prst="downArrow">
                <a:avLst/>
              </a:prstGeom>
              <a:solidFill>
                <a:srgbClr val="4F81BD"/>
              </a:solidFill>
              <a:ln w="38100" cap="flat" cmpd="sng" algn="ctr">
                <a:solidFill>
                  <a:srgbClr val="FFFFFF"/>
                </a:solidFill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pic>
            <p:nvPicPr>
              <p:cNvPr id="69" name="Picture 68">
                <a:extLst>
                  <a:ext uri="{FF2B5EF4-FFF2-40B4-BE49-F238E27FC236}">
                    <a16:creationId xmlns:a16="http://schemas.microsoft.com/office/drawing/2014/main" id="{24337B07-67A0-CA4C-B761-F76AA0F3D04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51721"/>
              <a:stretch/>
            </p:blipFill>
            <p:spPr>
              <a:xfrm rot="5400000">
                <a:off x="323051" y="2807617"/>
                <a:ext cx="1943721" cy="661377"/>
              </a:xfrm>
              <a:prstGeom prst="rect">
                <a:avLst/>
              </a:prstGeom>
            </p:spPr>
          </p:pic>
          <p:sp>
            <p:nvSpPr>
              <p:cNvPr id="70" name="Can 69">
                <a:extLst>
                  <a:ext uri="{FF2B5EF4-FFF2-40B4-BE49-F238E27FC236}">
                    <a16:creationId xmlns:a16="http://schemas.microsoft.com/office/drawing/2014/main" id="{6834EEF7-BF83-C144-B47E-77339228859A}"/>
                  </a:ext>
                </a:extLst>
              </p:cNvPr>
              <p:cNvSpPr/>
              <p:nvPr/>
            </p:nvSpPr>
            <p:spPr>
              <a:xfrm>
                <a:off x="1265382" y="1405283"/>
                <a:ext cx="632159" cy="544610"/>
              </a:xfrm>
              <a:prstGeom prst="can">
                <a:avLst/>
              </a:prstGeom>
              <a:solidFill>
                <a:srgbClr val="4F81BD"/>
              </a:solidFill>
              <a:ln w="25400" cap="flat" cmpd="sng" algn="ctr">
                <a:solidFill>
                  <a:srgbClr val="4F81BD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64</a:t>
                </a:r>
              </a:p>
            </p:txBody>
          </p:sp>
          <p:sp>
            <p:nvSpPr>
              <p:cNvPr id="71" name="Rounded Rectangle 70">
                <a:extLst>
                  <a:ext uri="{FF2B5EF4-FFF2-40B4-BE49-F238E27FC236}">
                    <a16:creationId xmlns:a16="http://schemas.microsoft.com/office/drawing/2014/main" id="{955DC4EB-4BA0-AB44-ACC5-76655F1638E2}"/>
                  </a:ext>
                </a:extLst>
              </p:cNvPr>
              <p:cNvSpPr/>
              <p:nvPr/>
            </p:nvSpPr>
            <p:spPr>
              <a:xfrm rot="16200000">
                <a:off x="1325484" y="2386494"/>
                <a:ext cx="955502" cy="406543"/>
              </a:xfrm>
              <a:prstGeom prst="roundRect">
                <a:avLst/>
              </a:prstGeom>
              <a:solidFill>
                <a:srgbClr val="4F81BD"/>
              </a:solidFill>
              <a:ln w="25400" cap="flat" cmpd="sng" algn="ctr">
                <a:solidFill>
                  <a:srgbClr val="4F81BD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fprop</a:t>
                </a: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72" name="Rounded Rectangle 71">
                <a:extLst>
                  <a:ext uri="{FF2B5EF4-FFF2-40B4-BE49-F238E27FC236}">
                    <a16:creationId xmlns:a16="http://schemas.microsoft.com/office/drawing/2014/main" id="{37DEB167-1BD4-744B-B5AC-BBDE35A72FAC}"/>
                  </a:ext>
                </a:extLst>
              </p:cNvPr>
              <p:cNvSpPr/>
              <p:nvPr/>
            </p:nvSpPr>
            <p:spPr>
              <a:xfrm rot="16200000">
                <a:off x="1286405" y="3660737"/>
                <a:ext cx="1033660" cy="406543"/>
              </a:xfrm>
              <a:prstGeom prst="roundRect">
                <a:avLst/>
              </a:prstGeom>
              <a:solidFill>
                <a:srgbClr val="4F81BD"/>
              </a:solidFill>
              <a:ln w="25400" cap="flat" cmpd="sng" algn="ctr">
                <a:solidFill>
                  <a:srgbClr val="4F81BD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bprop</a:t>
                </a: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401C171C-3746-4049-A9D1-B88574094AFA}"/>
                </a:ext>
              </a:extLst>
            </p:cNvPr>
            <p:cNvGrpSpPr/>
            <p:nvPr/>
          </p:nvGrpSpPr>
          <p:grpSpPr>
            <a:xfrm>
              <a:off x="2551983" y="1816699"/>
              <a:ext cx="1272240" cy="4723604"/>
              <a:chOff x="964223" y="1316978"/>
              <a:chExt cx="1272240" cy="4313712"/>
            </a:xfrm>
          </p:grpSpPr>
          <p:sp>
            <p:nvSpPr>
              <p:cNvPr id="61" name="Rounded Rectangle 60">
                <a:extLst>
                  <a:ext uri="{FF2B5EF4-FFF2-40B4-BE49-F238E27FC236}">
                    <a16:creationId xmlns:a16="http://schemas.microsoft.com/office/drawing/2014/main" id="{E72AED32-3592-064E-844C-E7CE398F37AF}"/>
                  </a:ext>
                </a:extLst>
              </p:cNvPr>
              <p:cNvSpPr/>
              <p:nvPr/>
            </p:nvSpPr>
            <p:spPr>
              <a:xfrm>
                <a:off x="1002922" y="1316978"/>
                <a:ext cx="1233541" cy="4313712"/>
              </a:xfrm>
              <a:prstGeom prst="roundRect">
                <a:avLst/>
              </a:prstGeom>
              <a:solidFill>
                <a:srgbClr val="9BBB59">
                  <a:lumMod val="60000"/>
                  <a:lumOff val="40000"/>
                </a:srgbClr>
              </a:solidFill>
              <a:ln w="25400" cap="flat" cmpd="sng" algn="ctr">
                <a:solidFill>
                  <a:srgbClr val="9BBB59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GPU  2</a:t>
                </a:r>
              </a:p>
            </p:txBody>
          </p:sp>
          <p:sp>
            <p:nvSpPr>
              <p:cNvPr id="62" name="Down Arrow 61">
                <a:extLst>
                  <a:ext uri="{FF2B5EF4-FFF2-40B4-BE49-F238E27FC236}">
                    <a16:creationId xmlns:a16="http://schemas.microsoft.com/office/drawing/2014/main" id="{55B850BA-CE85-E848-BBD3-7F9B461DE276}"/>
                  </a:ext>
                </a:extLst>
              </p:cNvPr>
              <p:cNvSpPr/>
              <p:nvPr/>
            </p:nvSpPr>
            <p:spPr>
              <a:xfrm>
                <a:off x="1553302" y="1994889"/>
                <a:ext cx="499866" cy="2746950"/>
              </a:xfrm>
              <a:prstGeom prst="downArrow">
                <a:avLst/>
              </a:prstGeom>
              <a:solidFill>
                <a:srgbClr val="4F81BD"/>
              </a:solidFill>
              <a:ln w="38100" cap="flat" cmpd="sng" algn="ctr">
                <a:solidFill>
                  <a:srgbClr val="FFFFFF"/>
                </a:solidFill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pic>
            <p:nvPicPr>
              <p:cNvPr id="63" name="Picture 62">
                <a:extLst>
                  <a:ext uri="{FF2B5EF4-FFF2-40B4-BE49-F238E27FC236}">
                    <a16:creationId xmlns:a16="http://schemas.microsoft.com/office/drawing/2014/main" id="{3D117277-E780-BA44-A0CF-55F74E1606B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51721"/>
              <a:stretch/>
            </p:blipFill>
            <p:spPr>
              <a:xfrm rot="5400000">
                <a:off x="323051" y="2807617"/>
                <a:ext cx="1943721" cy="661377"/>
              </a:xfrm>
              <a:prstGeom prst="rect">
                <a:avLst/>
              </a:prstGeom>
            </p:spPr>
          </p:pic>
          <p:sp>
            <p:nvSpPr>
              <p:cNvPr id="64" name="Can 63">
                <a:extLst>
                  <a:ext uri="{FF2B5EF4-FFF2-40B4-BE49-F238E27FC236}">
                    <a16:creationId xmlns:a16="http://schemas.microsoft.com/office/drawing/2014/main" id="{5E75D8F4-E52E-3840-A511-63F6DCCCE019}"/>
                  </a:ext>
                </a:extLst>
              </p:cNvPr>
              <p:cNvSpPr/>
              <p:nvPr/>
            </p:nvSpPr>
            <p:spPr>
              <a:xfrm>
                <a:off x="1265382" y="1405283"/>
                <a:ext cx="632159" cy="544610"/>
              </a:xfrm>
              <a:prstGeom prst="can">
                <a:avLst/>
              </a:prstGeom>
              <a:solidFill>
                <a:srgbClr val="4F81BD"/>
              </a:solidFill>
              <a:ln w="25400" cap="flat" cmpd="sng" algn="ctr">
                <a:solidFill>
                  <a:srgbClr val="4F81BD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64</a:t>
                </a:r>
              </a:p>
            </p:txBody>
          </p:sp>
          <p:sp>
            <p:nvSpPr>
              <p:cNvPr id="65" name="Rounded Rectangle 64">
                <a:extLst>
                  <a:ext uri="{FF2B5EF4-FFF2-40B4-BE49-F238E27FC236}">
                    <a16:creationId xmlns:a16="http://schemas.microsoft.com/office/drawing/2014/main" id="{177AD8A5-0F46-C549-9ADE-C38E68B9F20B}"/>
                  </a:ext>
                </a:extLst>
              </p:cNvPr>
              <p:cNvSpPr/>
              <p:nvPr/>
            </p:nvSpPr>
            <p:spPr>
              <a:xfrm rot="16200000">
                <a:off x="1325484" y="2386494"/>
                <a:ext cx="955502" cy="406543"/>
              </a:xfrm>
              <a:prstGeom prst="roundRect">
                <a:avLst/>
              </a:prstGeom>
              <a:solidFill>
                <a:srgbClr val="4F81BD"/>
              </a:solidFill>
              <a:ln w="25400" cap="flat" cmpd="sng" algn="ctr">
                <a:solidFill>
                  <a:srgbClr val="4F81BD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fprop</a:t>
                </a: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66" name="Rounded Rectangle 65">
                <a:extLst>
                  <a:ext uri="{FF2B5EF4-FFF2-40B4-BE49-F238E27FC236}">
                    <a16:creationId xmlns:a16="http://schemas.microsoft.com/office/drawing/2014/main" id="{E62C156B-4538-BD49-A0E2-08F870C70854}"/>
                  </a:ext>
                </a:extLst>
              </p:cNvPr>
              <p:cNvSpPr/>
              <p:nvPr/>
            </p:nvSpPr>
            <p:spPr>
              <a:xfrm rot="16200000">
                <a:off x="1286405" y="3660737"/>
                <a:ext cx="1033660" cy="406543"/>
              </a:xfrm>
              <a:prstGeom prst="roundRect">
                <a:avLst/>
              </a:prstGeom>
              <a:solidFill>
                <a:srgbClr val="4F81BD"/>
              </a:solidFill>
              <a:ln w="25400" cap="flat" cmpd="sng" algn="ctr">
                <a:solidFill>
                  <a:srgbClr val="4F81BD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bprop</a:t>
                </a: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2473E6CA-2441-3845-B903-A8C97FB80D5A}"/>
                </a:ext>
              </a:extLst>
            </p:cNvPr>
            <p:cNvGrpSpPr/>
            <p:nvPr/>
          </p:nvGrpSpPr>
          <p:grpSpPr>
            <a:xfrm>
              <a:off x="4254500" y="1837295"/>
              <a:ext cx="1272240" cy="4723604"/>
              <a:chOff x="964223" y="1316978"/>
              <a:chExt cx="1272240" cy="4313712"/>
            </a:xfrm>
          </p:grpSpPr>
          <p:sp>
            <p:nvSpPr>
              <p:cNvPr id="55" name="Rounded Rectangle 54">
                <a:extLst>
                  <a:ext uri="{FF2B5EF4-FFF2-40B4-BE49-F238E27FC236}">
                    <a16:creationId xmlns:a16="http://schemas.microsoft.com/office/drawing/2014/main" id="{B0DA6094-2C7F-B542-B466-06A963C2B5B3}"/>
                  </a:ext>
                </a:extLst>
              </p:cNvPr>
              <p:cNvSpPr/>
              <p:nvPr/>
            </p:nvSpPr>
            <p:spPr>
              <a:xfrm>
                <a:off x="1002922" y="1316978"/>
                <a:ext cx="1233541" cy="4313712"/>
              </a:xfrm>
              <a:prstGeom prst="roundRect">
                <a:avLst/>
              </a:prstGeom>
              <a:solidFill>
                <a:srgbClr val="9BBB59">
                  <a:lumMod val="60000"/>
                  <a:lumOff val="40000"/>
                </a:srgbClr>
              </a:solidFill>
              <a:ln w="25400" cap="flat" cmpd="sng" algn="ctr">
                <a:solidFill>
                  <a:srgbClr val="9BBB59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GPU  3</a:t>
                </a:r>
              </a:p>
            </p:txBody>
          </p:sp>
          <p:sp>
            <p:nvSpPr>
              <p:cNvPr id="56" name="Down Arrow 55">
                <a:extLst>
                  <a:ext uri="{FF2B5EF4-FFF2-40B4-BE49-F238E27FC236}">
                    <a16:creationId xmlns:a16="http://schemas.microsoft.com/office/drawing/2014/main" id="{F8D46C9F-C984-914A-A4CC-4DC36955F337}"/>
                  </a:ext>
                </a:extLst>
              </p:cNvPr>
              <p:cNvSpPr/>
              <p:nvPr/>
            </p:nvSpPr>
            <p:spPr>
              <a:xfrm>
                <a:off x="1553302" y="1994889"/>
                <a:ext cx="499866" cy="2746950"/>
              </a:xfrm>
              <a:prstGeom prst="downArrow">
                <a:avLst/>
              </a:prstGeom>
              <a:solidFill>
                <a:srgbClr val="4F81BD"/>
              </a:solidFill>
              <a:ln w="38100" cap="flat" cmpd="sng" algn="ctr">
                <a:solidFill>
                  <a:srgbClr val="FFFFFF"/>
                </a:solidFill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pic>
            <p:nvPicPr>
              <p:cNvPr id="57" name="Picture 56">
                <a:extLst>
                  <a:ext uri="{FF2B5EF4-FFF2-40B4-BE49-F238E27FC236}">
                    <a16:creationId xmlns:a16="http://schemas.microsoft.com/office/drawing/2014/main" id="{904414E2-97A2-FB4D-9B56-3576E2769F7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51721"/>
              <a:stretch/>
            </p:blipFill>
            <p:spPr>
              <a:xfrm rot="5400000">
                <a:off x="323051" y="2807617"/>
                <a:ext cx="1943721" cy="661377"/>
              </a:xfrm>
              <a:prstGeom prst="rect">
                <a:avLst/>
              </a:prstGeom>
            </p:spPr>
          </p:pic>
          <p:sp>
            <p:nvSpPr>
              <p:cNvPr id="58" name="Can 57">
                <a:extLst>
                  <a:ext uri="{FF2B5EF4-FFF2-40B4-BE49-F238E27FC236}">
                    <a16:creationId xmlns:a16="http://schemas.microsoft.com/office/drawing/2014/main" id="{F3CC33C6-0B8E-7C40-BA23-CD0834B8CB25}"/>
                  </a:ext>
                </a:extLst>
              </p:cNvPr>
              <p:cNvSpPr/>
              <p:nvPr/>
            </p:nvSpPr>
            <p:spPr>
              <a:xfrm>
                <a:off x="1265382" y="1405283"/>
                <a:ext cx="632159" cy="544610"/>
              </a:xfrm>
              <a:prstGeom prst="can">
                <a:avLst/>
              </a:prstGeom>
              <a:solidFill>
                <a:srgbClr val="4F81BD"/>
              </a:solidFill>
              <a:ln w="25400" cap="flat" cmpd="sng" algn="ctr">
                <a:solidFill>
                  <a:srgbClr val="4F81BD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64</a:t>
                </a:r>
              </a:p>
            </p:txBody>
          </p:sp>
          <p:sp>
            <p:nvSpPr>
              <p:cNvPr id="59" name="Rounded Rectangle 58">
                <a:extLst>
                  <a:ext uri="{FF2B5EF4-FFF2-40B4-BE49-F238E27FC236}">
                    <a16:creationId xmlns:a16="http://schemas.microsoft.com/office/drawing/2014/main" id="{63134BEE-E4A8-9B4A-9B89-0B9D334B602B}"/>
                  </a:ext>
                </a:extLst>
              </p:cNvPr>
              <p:cNvSpPr/>
              <p:nvPr/>
            </p:nvSpPr>
            <p:spPr>
              <a:xfrm rot="16200000">
                <a:off x="1325484" y="2386494"/>
                <a:ext cx="955502" cy="406543"/>
              </a:xfrm>
              <a:prstGeom prst="roundRect">
                <a:avLst/>
              </a:prstGeom>
              <a:solidFill>
                <a:srgbClr val="4F81BD"/>
              </a:solidFill>
              <a:ln w="25400" cap="flat" cmpd="sng" algn="ctr">
                <a:solidFill>
                  <a:srgbClr val="4F81BD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fprop</a:t>
                </a: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60" name="Rounded Rectangle 59">
                <a:extLst>
                  <a:ext uri="{FF2B5EF4-FFF2-40B4-BE49-F238E27FC236}">
                    <a16:creationId xmlns:a16="http://schemas.microsoft.com/office/drawing/2014/main" id="{A4BB1E71-2626-FC42-BF26-F65E06CFB95E}"/>
                  </a:ext>
                </a:extLst>
              </p:cNvPr>
              <p:cNvSpPr/>
              <p:nvPr/>
            </p:nvSpPr>
            <p:spPr>
              <a:xfrm rot="16200000">
                <a:off x="1286405" y="3660737"/>
                <a:ext cx="1033660" cy="406543"/>
              </a:xfrm>
              <a:prstGeom prst="roundRect">
                <a:avLst/>
              </a:prstGeom>
              <a:solidFill>
                <a:srgbClr val="4F81BD"/>
              </a:solidFill>
              <a:ln w="25400" cap="flat" cmpd="sng" algn="ctr">
                <a:solidFill>
                  <a:srgbClr val="4F81BD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bprop</a:t>
                </a: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923889D5-AC9E-2340-985E-9EB4CB620C47}"/>
                </a:ext>
              </a:extLst>
            </p:cNvPr>
            <p:cNvSpPr txBox="1"/>
            <p:nvPr/>
          </p:nvSpPr>
          <p:spPr>
            <a:xfrm>
              <a:off x="6770959" y="3491211"/>
              <a:ext cx="56984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… </a:t>
              </a:r>
            </a:p>
          </p:txBody>
        </p: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463F144B-E8FF-174D-B42D-2EBAA662C8D8}"/>
                </a:ext>
              </a:extLst>
            </p:cNvPr>
            <p:cNvGrpSpPr/>
            <p:nvPr/>
          </p:nvGrpSpPr>
          <p:grpSpPr>
            <a:xfrm>
              <a:off x="9154869" y="1816699"/>
              <a:ext cx="1272240" cy="4723604"/>
              <a:chOff x="964223" y="1316978"/>
              <a:chExt cx="1272240" cy="4313712"/>
            </a:xfrm>
          </p:grpSpPr>
          <p:sp>
            <p:nvSpPr>
              <p:cNvPr id="49" name="Rounded Rectangle 48">
                <a:extLst>
                  <a:ext uri="{FF2B5EF4-FFF2-40B4-BE49-F238E27FC236}">
                    <a16:creationId xmlns:a16="http://schemas.microsoft.com/office/drawing/2014/main" id="{4E405B3E-35F4-8B47-AF2B-72F75032883A}"/>
                  </a:ext>
                </a:extLst>
              </p:cNvPr>
              <p:cNvSpPr/>
              <p:nvPr/>
            </p:nvSpPr>
            <p:spPr>
              <a:xfrm>
                <a:off x="1002922" y="1316978"/>
                <a:ext cx="1233541" cy="4313712"/>
              </a:xfrm>
              <a:prstGeom prst="roundRect">
                <a:avLst/>
              </a:prstGeom>
              <a:solidFill>
                <a:srgbClr val="9BBB59">
                  <a:lumMod val="60000"/>
                  <a:lumOff val="40000"/>
                </a:srgbClr>
              </a:solidFill>
              <a:ln w="25400" cap="flat" cmpd="sng" algn="ctr">
                <a:solidFill>
                  <a:srgbClr val="9BBB59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GPU  16</a:t>
                </a:r>
              </a:p>
            </p:txBody>
          </p:sp>
          <p:sp>
            <p:nvSpPr>
              <p:cNvPr id="50" name="Down Arrow 49">
                <a:extLst>
                  <a:ext uri="{FF2B5EF4-FFF2-40B4-BE49-F238E27FC236}">
                    <a16:creationId xmlns:a16="http://schemas.microsoft.com/office/drawing/2014/main" id="{5E6F7F82-2DD4-994E-B708-39FD38FD6588}"/>
                  </a:ext>
                </a:extLst>
              </p:cNvPr>
              <p:cNvSpPr/>
              <p:nvPr/>
            </p:nvSpPr>
            <p:spPr>
              <a:xfrm>
                <a:off x="1553302" y="1994889"/>
                <a:ext cx="499866" cy="2746950"/>
              </a:xfrm>
              <a:prstGeom prst="downArrow">
                <a:avLst/>
              </a:prstGeom>
              <a:solidFill>
                <a:srgbClr val="4F81BD"/>
              </a:solidFill>
              <a:ln w="38100" cap="flat" cmpd="sng" algn="ctr">
                <a:solidFill>
                  <a:srgbClr val="FFFFFF"/>
                </a:solidFill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pic>
            <p:nvPicPr>
              <p:cNvPr id="51" name="Picture 50">
                <a:extLst>
                  <a:ext uri="{FF2B5EF4-FFF2-40B4-BE49-F238E27FC236}">
                    <a16:creationId xmlns:a16="http://schemas.microsoft.com/office/drawing/2014/main" id="{7EFEA607-4E75-D64E-A5C4-037C1BBE1B3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51721"/>
              <a:stretch/>
            </p:blipFill>
            <p:spPr>
              <a:xfrm rot="5400000">
                <a:off x="323051" y="2807617"/>
                <a:ext cx="1943721" cy="661377"/>
              </a:xfrm>
              <a:prstGeom prst="rect">
                <a:avLst/>
              </a:prstGeom>
            </p:spPr>
          </p:pic>
          <p:sp>
            <p:nvSpPr>
              <p:cNvPr id="52" name="Can 51">
                <a:extLst>
                  <a:ext uri="{FF2B5EF4-FFF2-40B4-BE49-F238E27FC236}">
                    <a16:creationId xmlns:a16="http://schemas.microsoft.com/office/drawing/2014/main" id="{AF4924E7-F2EB-C94B-B316-2449AF4F4436}"/>
                  </a:ext>
                </a:extLst>
              </p:cNvPr>
              <p:cNvSpPr/>
              <p:nvPr/>
            </p:nvSpPr>
            <p:spPr>
              <a:xfrm>
                <a:off x="1265382" y="1405283"/>
                <a:ext cx="632159" cy="544610"/>
              </a:xfrm>
              <a:prstGeom prst="can">
                <a:avLst/>
              </a:prstGeom>
              <a:solidFill>
                <a:srgbClr val="4F81BD"/>
              </a:solidFill>
              <a:ln w="25400" cap="flat" cmpd="sng" algn="ctr">
                <a:solidFill>
                  <a:srgbClr val="4F81BD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64</a:t>
                </a:r>
              </a:p>
            </p:txBody>
          </p:sp>
          <p:sp>
            <p:nvSpPr>
              <p:cNvPr id="53" name="Rounded Rectangle 52">
                <a:extLst>
                  <a:ext uri="{FF2B5EF4-FFF2-40B4-BE49-F238E27FC236}">
                    <a16:creationId xmlns:a16="http://schemas.microsoft.com/office/drawing/2014/main" id="{4EF06A16-0D8E-4E43-AF56-FE869E9442D2}"/>
                  </a:ext>
                </a:extLst>
              </p:cNvPr>
              <p:cNvSpPr/>
              <p:nvPr/>
            </p:nvSpPr>
            <p:spPr>
              <a:xfrm rot="16200000">
                <a:off x="1325484" y="2386494"/>
                <a:ext cx="955502" cy="406543"/>
              </a:xfrm>
              <a:prstGeom prst="roundRect">
                <a:avLst/>
              </a:prstGeom>
              <a:solidFill>
                <a:srgbClr val="4F81BD"/>
              </a:solidFill>
              <a:ln w="25400" cap="flat" cmpd="sng" algn="ctr">
                <a:solidFill>
                  <a:srgbClr val="4F81BD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fprop</a:t>
                </a: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54" name="Rounded Rectangle 53">
                <a:extLst>
                  <a:ext uri="{FF2B5EF4-FFF2-40B4-BE49-F238E27FC236}">
                    <a16:creationId xmlns:a16="http://schemas.microsoft.com/office/drawing/2014/main" id="{95E616CC-CFE3-2F47-83E8-D168685C0EB4}"/>
                  </a:ext>
                </a:extLst>
              </p:cNvPr>
              <p:cNvSpPr/>
              <p:nvPr/>
            </p:nvSpPr>
            <p:spPr>
              <a:xfrm rot="16200000">
                <a:off x="1286405" y="3660737"/>
                <a:ext cx="1033660" cy="406543"/>
              </a:xfrm>
              <a:prstGeom prst="roundRect">
                <a:avLst/>
              </a:prstGeom>
              <a:solidFill>
                <a:srgbClr val="4F81BD"/>
              </a:solidFill>
              <a:ln w="25400" cap="flat" cmpd="sng" algn="ctr">
                <a:solidFill>
                  <a:srgbClr val="4F81BD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bprop</a:t>
                </a: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sp>
          <p:nvSpPr>
            <p:cNvPr id="48" name="Rounded Rectangle 47">
              <a:extLst>
                <a:ext uri="{FF2B5EF4-FFF2-40B4-BE49-F238E27FC236}">
                  <a16:creationId xmlns:a16="http://schemas.microsoft.com/office/drawing/2014/main" id="{1FBE56F9-618B-C149-96B9-74966363C9AE}"/>
                </a:ext>
              </a:extLst>
            </p:cNvPr>
            <p:cNvSpPr/>
            <p:nvPr/>
          </p:nvSpPr>
          <p:spPr>
            <a:xfrm>
              <a:off x="1003122" y="5629932"/>
              <a:ext cx="9332369" cy="325644"/>
            </a:xfrm>
            <a:prstGeom prst="roundRect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MPI ALLREDUCE</a:t>
              </a:r>
            </a:p>
          </p:txBody>
        </p:sp>
      </p:grpSp>
      <p:sp>
        <p:nvSpPr>
          <p:cNvPr id="73" name="Content Placeholder 2">
            <a:extLst>
              <a:ext uri="{FF2B5EF4-FFF2-40B4-BE49-F238E27FC236}">
                <a16:creationId xmlns:a16="http://schemas.microsoft.com/office/drawing/2014/main" id="{D0F62145-372F-1B40-907A-6724190017B8}"/>
              </a:ext>
            </a:extLst>
          </p:cNvPr>
          <p:cNvSpPr txBox="1">
            <a:spLocks/>
          </p:cNvSpPr>
          <p:nvPr/>
        </p:nvSpPr>
        <p:spPr>
          <a:xfrm>
            <a:off x="488887" y="1421010"/>
            <a:ext cx="3852003" cy="4982136"/>
          </a:xfrm>
          <a:prstGeom prst="rect">
            <a:avLst/>
          </a:prstGeom>
        </p:spPr>
        <p:txBody>
          <a:bodyPr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If we want to keep scaling synchronous SGD then we have to keep 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increasing the batch size. </a:t>
            </a:r>
          </a:p>
        </p:txBody>
      </p:sp>
    </p:spTree>
    <p:extLst>
      <p:ext uri="{BB962C8B-B14F-4D97-AF65-F5344CB8AC3E}">
        <p14:creationId xmlns:p14="http://schemas.microsoft.com/office/powerpoint/2010/main" val="37734913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hape 2912" title="Chart">
            <a:extLst>
              <a:ext uri="{FF2B5EF4-FFF2-40B4-BE49-F238E27FC236}">
                <a16:creationId xmlns:a16="http://schemas.microsoft.com/office/drawing/2014/main" id="{59480658-F475-F94C-86B0-5091C4AB2CF9}"/>
              </a:ext>
            </a:extLst>
          </p:cNvPr>
          <p:cNvPicPr preferRelativeResize="0"/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69000"/>
                    </a14:imgEffect>
                    <a14:imgEffect>
                      <a14:brightnessContrast contrast="54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981777" y="1343817"/>
            <a:ext cx="5761458" cy="344080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098A3D9-E0D8-534F-9B6C-9D88E9CBB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Naively increasing Batch size leads to perfect results but …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25EC2B8-B8FA-1847-8F74-02D0834D1B28}"/>
              </a:ext>
            </a:extLst>
          </p:cNvPr>
          <p:cNvGrpSpPr/>
          <p:nvPr/>
        </p:nvGrpSpPr>
        <p:grpSpPr>
          <a:xfrm>
            <a:off x="2222878" y="4682836"/>
            <a:ext cx="6590697" cy="2175164"/>
            <a:chOff x="2222878" y="4682836"/>
            <a:chExt cx="6590697" cy="2175164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690FBDA8-D49B-4342-8E2F-1C4D992A15E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22878" y="4839648"/>
              <a:ext cx="6590697" cy="2018352"/>
            </a:xfrm>
            <a:prstGeom prst="rect">
              <a:avLst/>
            </a:prstGeom>
          </p:spPr>
        </p:pic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2F3D4647-E2C0-3441-A5BC-99F3EAD3CBCE}"/>
                </a:ext>
              </a:extLst>
            </p:cNvPr>
            <p:cNvSpPr/>
            <p:nvPr/>
          </p:nvSpPr>
          <p:spPr>
            <a:xfrm>
              <a:off x="4544291" y="4682836"/>
              <a:ext cx="2008909" cy="2175164"/>
            </a:xfrm>
            <a:prstGeom prst="rect">
              <a:avLst/>
            </a:prstGeom>
            <a:solidFill>
              <a:schemeClr val="accent4">
                <a:alpha val="33745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146585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B84761-8B23-8A4F-AAE6-1914E974A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with Large Batch Training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5533C3-4DCD-4144-ADBC-B95B0BB8EA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451" y="2276749"/>
            <a:ext cx="4237971" cy="3391612"/>
          </a:xfrm>
          <a:prstGeom prst="rect">
            <a:avLst/>
          </a:prstGeom>
        </p:spPr>
      </p:pic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A9AA6EA3-F37A-3D44-925B-C4CBEB092BF5}"/>
              </a:ext>
            </a:extLst>
          </p:cNvPr>
          <p:cNvSpPr txBox="1">
            <a:spLocks/>
          </p:cNvSpPr>
          <p:nvPr/>
        </p:nvSpPr>
        <p:spPr>
          <a:xfrm>
            <a:off x="250902" y="1219200"/>
            <a:ext cx="10668000" cy="1192974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457200" indent="-442913" algn="l" defTabSz="914377" rtl="0" eaLnBrk="1" latinLnBrk="0" hangingPunct="1">
              <a:lnSpc>
                <a:spcPct val="90000"/>
              </a:lnSpc>
              <a:spcBef>
                <a:spcPts val="2200"/>
              </a:spcBef>
              <a:buClr>
                <a:schemeClr val="tx1"/>
              </a:buClr>
              <a:buSzPct val="100000"/>
              <a:buFont typeface="Wingdings" charset="2"/>
              <a:buChar char="Ø"/>
              <a:defRPr sz="2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1pPr>
            <a:lvl2pPr marL="914400" indent="-45720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4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2pPr>
            <a:lvl3pPr marL="1373188" indent="-3111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0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3pPr>
            <a:lvl4pPr marL="1830388" indent="-236538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4pPr>
            <a:lvl5pPr marL="2287588" indent="-2349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</a:pPr>
            <a:r>
              <a:rPr lang="en-US" dirty="0"/>
              <a:t>Larger Batch leads to </a:t>
            </a:r>
            <a:r>
              <a:rPr lang="en-US" dirty="0">
                <a:solidFill>
                  <a:srgbClr val="FF0000"/>
                </a:solidFill>
              </a:rPr>
              <a:t>sub-optimal generalization</a:t>
            </a:r>
          </a:p>
          <a:p>
            <a:pPr>
              <a:buClrTx/>
            </a:pPr>
            <a:r>
              <a:rPr lang="en-US" kern="0" dirty="0">
                <a:solidFill>
                  <a:srgbClr val="000000"/>
                </a:solidFill>
                <a:latin typeface="Arial"/>
                <a:cs typeface="Arial"/>
              </a:rPr>
              <a:t>A common belief is that large batch training gets attracted to </a:t>
            </a:r>
            <a:r>
              <a:rPr lang="en-US" kern="0" dirty="0">
                <a:solidFill>
                  <a:srgbClr val="FF0000"/>
                </a:solidFill>
                <a:latin typeface="Arial"/>
                <a:cs typeface="Arial"/>
              </a:rPr>
              <a:t>“sharp </a:t>
            </a:r>
            <a:r>
              <a:rPr lang="en-US" kern="0" dirty="0" err="1">
                <a:solidFill>
                  <a:srgbClr val="FF0000"/>
                </a:solidFill>
                <a:latin typeface="Arial"/>
                <a:cs typeface="Arial"/>
              </a:rPr>
              <a:t>minimas</a:t>
            </a:r>
            <a:r>
              <a:rPr lang="en-US" kern="0" dirty="0">
                <a:solidFill>
                  <a:srgbClr val="FF0000"/>
                </a:solidFill>
                <a:latin typeface="Arial"/>
                <a:cs typeface="Arial"/>
              </a:rPr>
              <a:t>”</a:t>
            </a:r>
          </a:p>
          <a:p>
            <a:pPr lvl="1">
              <a:buClrTx/>
            </a:pP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C41A2DE-358A-3046-9AB3-43F7AF008D4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46"/>
          <a:stretch/>
        </p:blipFill>
        <p:spPr>
          <a:xfrm>
            <a:off x="5087750" y="2658186"/>
            <a:ext cx="4570495" cy="26287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0478465-B923-4944-817D-C9A6356907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3343" y="3976037"/>
            <a:ext cx="2521313" cy="189235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42EBFF6-43C8-8448-9D9D-726A7A0395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3344" y="2218559"/>
            <a:ext cx="2521313" cy="189235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FB3BC47-4841-E046-BEE2-68635D82F830}"/>
              </a:ext>
            </a:extLst>
          </p:cNvPr>
          <p:cNvSpPr/>
          <p:nvPr/>
        </p:nvSpPr>
        <p:spPr>
          <a:xfrm>
            <a:off x="117551" y="5990570"/>
            <a:ext cx="11670601" cy="738664"/>
          </a:xfrm>
          <a:prstGeom prst="rect">
            <a:avLst/>
          </a:prstGeom>
          <a:ln w="9525">
            <a:solidFill>
              <a:schemeClr val="tx1"/>
            </a:solidFill>
            <a:prstDash val="dash"/>
          </a:ln>
        </p:spPr>
        <p:txBody>
          <a:bodyPr wrap="square">
            <a:spAutoFit/>
          </a:bodyPr>
          <a:lstStyle/>
          <a:p>
            <a:pPr hangingPunct="0">
              <a:buClrTx/>
              <a:defRPr/>
            </a:pPr>
            <a:r>
              <a:rPr lang="en-US" kern="1200" dirty="0" err="1"/>
              <a:t>Keskar</a:t>
            </a:r>
            <a:r>
              <a:rPr lang="en-US" kern="1200" dirty="0"/>
              <a:t> et al., On Large-Batch Training for Deep Learning: Generalization Gap and Sharp Minima, ICLR’16.</a:t>
            </a:r>
          </a:p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Z. Yao, A.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Gholami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, Q. Lei, K.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Keutzer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, M. Mahoney. Hessian-based Analysis of Large Batch Training and Robustness to Adversaries, </a:t>
            </a:r>
            <a:r>
              <a:rPr lang="en-US" kern="1200" dirty="0"/>
              <a:t>NeurIPS’18.</a:t>
            </a:r>
          </a:p>
          <a:p>
            <a:pPr hangingPunct="0">
              <a:buClrTx/>
              <a:defRPr/>
            </a:pPr>
            <a:r>
              <a:rPr lang="en-US" kern="1200" dirty="0"/>
              <a:t>Ginsburg, Boris, Igor </a:t>
            </a:r>
            <a:r>
              <a:rPr lang="en-US" kern="1200" dirty="0" err="1"/>
              <a:t>Gitman</a:t>
            </a:r>
            <a:r>
              <a:rPr lang="en-US" kern="1200" dirty="0"/>
              <a:t>, and Yang You. "Large Batch Training of Convolutional Networks with LARS." arXiv:1708.03888, 2018.</a:t>
            </a:r>
          </a:p>
        </p:txBody>
      </p:sp>
    </p:spTree>
    <p:extLst>
      <p:ext uri="{BB962C8B-B14F-4D97-AF65-F5344CB8AC3E}">
        <p14:creationId xmlns:p14="http://schemas.microsoft.com/office/powerpoint/2010/main" val="498411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C4292-3EC5-8A41-969C-A9A3470B7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Generalization Gap Problem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C54439-F4A7-6547-AD4F-AE7453FA53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450" y="1477519"/>
            <a:ext cx="8124371" cy="472811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56591B9-183D-BB43-BD07-E3065E524BDF}"/>
              </a:ext>
            </a:extLst>
          </p:cNvPr>
          <p:cNvSpPr txBox="1"/>
          <p:nvPr/>
        </p:nvSpPr>
        <p:spPr>
          <a:xfrm>
            <a:off x="8509520" y="2649893"/>
            <a:ext cx="3862874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dirty="0"/>
              <a:t>Larger batch sizes harm generalization performance.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5C05F7C-9698-A443-A7F1-CAB486A39ED9}"/>
              </a:ext>
            </a:extLst>
          </p:cNvPr>
          <p:cNvSpPr/>
          <p:nvPr/>
        </p:nvSpPr>
        <p:spPr>
          <a:xfrm>
            <a:off x="117552" y="6436042"/>
            <a:ext cx="9719176" cy="307777"/>
          </a:xfrm>
          <a:prstGeom prst="rect">
            <a:avLst/>
          </a:prstGeom>
          <a:ln w="9525">
            <a:solidFill>
              <a:schemeClr val="tx1"/>
            </a:solidFill>
            <a:prstDash val="dash"/>
          </a:ln>
        </p:spPr>
        <p:txBody>
          <a:bodyPr wrap="square">
            <a:spAutoFit/>
          </a:bodyPr>
          <a:lstStyle/>
          <a:p>
            <a:pPr hangingPunct="0">
              <a:buClrTx/>
              <a:defRPr/>
            </a:pPr>
            <a:r>
              <a:rPr lang="en-US" kern="1200" dirty="0"/>
              <a:t>Goyal, Priya, et al. "Accurate, large minibatch SGD: Training </a:t>
            </a:r>
            <a:r>
              <a:rPr lang="en-US" kern="1200" dirty="0" err="1"/>
              <a:t>imagenet</a:t>
            </a:r>
            <a:r>
              <a:rPr lang="en-US" kern="1200" dirty="0"/>
              <a:t> in 1 hour." </a:t>
            </a:r>
            <a:r>
              <a:rPr lang="en-US" kern="1200" dirty="0" err="1"/>
              <a:t>arXiv</a:t>
            </a:r>
            <a:r>
              <a:rPr lang="en-US" kern="1200" dirty="0"/>
              <a:t> preprint arXiv:1706.02677 (2017).</a:t>
            </a:r>
          </a:p>
        </p:txBody>
      </p:sp>
    </p:spTree>
    <p:extLst>
      <p:ext uri="{BB962C8B-B14F-4D97-AF65-F5344CB8AC3E}">
        <p14:creationId xmlns:p14="http://schemas.microsoft.com/office/powerpoint/2010/main" val="713023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09A530-43B4-7D45-9EAA-618D6B7E35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Bigger isn’t Always Better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D65B93-559D-964F-97CF-88C6A5F611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Motivation for larger batch sizes</a:t>
            </a:r>
          </a:p>
          <a:p>
            <a:pPr lvl="1"/>
            <a:r>
              <a:rPr lang="en-US" dirty="0"/>
              <a:t>More opportunities for parallelism </a:t>
            </a:r>
            <a:r>
              <a:rPr lang="en-US" dirty="0">
                <a:sym typeface="Wingdings" pitchFamily="2" charset="2"/>
              </a:rPr>
              <a:t> but is it useful?</a:t>
            </a:r>
          </a:p>
          <a:p>
            <a:pPr lvl="1"/>
            <a:r>
              <a:rPr lang="en-US" dirty="0">
                <a:sym typeface="Wingdings" pitchFamily="2" charset="2"/>
              </a:rPr>
              <a:t>Recall (1/n variance reduction):</a:t>
            </a:r>
          </a:p>
          <a:p>
            <a:pPr lvl="1"/>
            <a:endParaRPr lang="en-US" dirty="0">
              <a:sym typeface="Wingdings" pitchFamily="2" charset="2"/>
            </a:endParaRPr>
          </a:p>
          <a:p>
            <a:pPr lvl="1"/>
            <a:endParaRPr lang="en-US" dirty="0">
              <a:sym typeface="Wingdings" pitchFamily="2" charset="2"/>
            </a:endParaRPr>
          </a:p>
          <a:p>
            <a:pPr lvl="1"/>
            <a:endParaRPr lang="en-US" dirty="0">
              <a:sym typeface="Wingdings" pitchFamily="2" charset="2"/>
            </a:endParaRPr>
          </a:p>
          <a:p>
            <a:pPr lvl="1"/>
            <a:endParaRPr lang="en-US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Is a variance reduction helpful?</a:t>
            </a:r>
          </a:p>
          <a:p>
            <a:pPr lvl="1"/>
            <a:r>
              <a:rPr lang="en-US" dirty="0">
                <a:sym typeface="Wingdings" pitchFamily="2" charset="2"/>
              </a:rPr>
              <a:t>Does it affect the final prediction accuracy?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882F18F-47FA-FF45-8825-259EF37E6DBE}"/>
              </a:ext>
            </a:extLst>
          </p:cNvPr>
          <p:cNvGrpSpPr/>
          <p:nvPr/>
        </p:nvGrpSpPr>
        <p:grpSpPr>
          <a:xfrm>
            <a:off x="1482105" y="3001836"/>
            <a:ext cx="9843986" cy="1193800"/>
            <a:chOff x="1509814" y="3429000"/>
            <a:chExt cx="9843986" cy="11938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0D1CF3F-5056-D64D-9C5D-701614FEAA3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46800" y="3429000"/>
              <a:ext cx="5207000" cy="119380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3E8BB7B-8CBA-3F4C-9588-EFE65B93062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09814" y="3429000"/>
              <a:ext cx="4406900" cy="1168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783903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298;p45"/>
          <p:cNvSpPr txBox="1">
            <a:spLocks/>
          </p:cNvSpPr>
          <p:nvPr/>
        </p:nvSpPr>
        <p:spPr>
          <a:xfrm>
            <a:off x="1275788" y="140145"/>
            <a:ext cx="9363212" cy="785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3200"/>
              <a:buFont typeface="Arial"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" name="Content Placeholder 3">
            <a:extLst>
              <a:ext uri="{FF2B5EF4-FFF2-40B4-BE49-F238E27FC236}">
                <a16:creationId xmlns:a16="http://schemas.microsoft.com/office/drawing/2014/main" id="{5ED7B280-6BC6-D64F-8772-DEEEE50228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7889" y="3859478"/>
            <a:ext cx="2870954" cy="2217456"/>
          </a:xfrm>
          <a:prstGeom prst="rect">
            <a:avLst/>
          </a:prstGeom>
        </p:spPr>
      </p:pic>
      <p:pic>
        <p:nvPicPr>
          <p:cNvPr id="31" name="Google Shape;92;p15">
            <a:extLst>
              <a:ext uri="{FF2B5EF4-FFF2-40B4-BE49-F238E27FC236}">
                <a16:creationId xmlns:a16="http://schemas.microsoft.com/office/drawing/2014/main" id="{5CED3395-B80B-1544-9B01-49AE1CF717B4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8580" y="1811057"/>
            <a:ext cx="2936826" cy="1014225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93;p15">
            <a:extLst>
              <a:ext uri="{FF2B5EF4-FFF2-40B4-BE49-F238E27FC236}">
                <a16:creationId xmlns:a16="http://schemas.microsoft.com/office/drawing/2014/main" id="{B4F111FE-3A2F-1743-845B-9428D8AAC437}"/>
              </a:ext>
            </a:extLst>
          </p:cNvPr>
          <p:cNvSpPr txBox="1"/>
          <p:nvPr/>
        </p:nvSpPr>
        <p:spPr>
          <a:xfrm>
            <a:off x="1692205" y="1442657"/>
            <a:ext cx="2227800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Objective function</a:t>
            </a:r>
            <a:endParaRPr kumimoji="0" sz="1600" b="1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3" name="Google Shape;94;p15">
            <a:extLst>
              <a:ext uri="{FF2B5EF4-FFF2-40B4-BE49-F238E27FC236}">
                <a16:creationId xmlns:a16="http://schemas.microsoft.com/office/drawing/2014/main" id="{4442D0C1-5DB7-6145-B9F9-1E019C0FB965}"/>
              </a:ext>
            </a:extLst>
          </p:cNvPr>
          <p:cNvSpPr txBox="1"/>
          <p:nvPr/>
        </p:nvSpPr>
        <p:spPr>
          <a:xfrm>
            <a:off x="5918205" y="1442657"/>
            <a:ext cx="2227800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Update rule</a:t>
            </a:r>
            <a:endParaRPr kumimoji="0" sz="1600" b="1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34" name="Google Shape;95;p15">
            <a:extLst>
              <a:ext uri="{FF2B5EF4-FFF2-40B4-BE49-F238E27FC236}">
                <a16:creationId xmlns:a16="http://schemas.microsoft.com/office/drawing/2014/main" id="{23D7DD9C-3D5E-9343-908F-700C3BA91FD3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00655" y="1922117"/>
            <a:ext cx="4347099" cy="84102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9" name="Google Shape;99;p15">
            <a:extLst>
              <a:ext uri="{FF2B5EF4-FFF2-40B4-BE49-F238E27FC236}">
                <a16:creationId xmlns:a16="http://schemas.microsoft.com/office/drawing/2014/main" id="{ED54B359-F672-F943-A2D9-CD3CBFD90F88}"/>
              </a:ext>
            </a:extLst>
          </p:cNvPr>
          <p:cNvGrpSpPr/>
          <p:nvPr/>
        </p:nvGrpSpPr>
        <p:grpSpPr>
          <a:xfrm>
            <a:off x="311424" y="3924203"/>
            <a:ext cx="2402409" cy="642707"/>
            <a:chOff x="1150275" y="1071325"/>
            <a:chExt cx="3829300" cy="960900"/>
          </a:xfrm>
        </p:grpSpPr>
        <p:sp>
          <p:nvSpPr>
            <p:cNvPr id="41" name="Google Shape;101;p15">
              <a:extLst>
                <a:ext uri="{FF2B5EF4-FFF2-40B4-BE49-F238E27FC236}">
                  <a16:creationId xmlns:a16="http://schemas.microsoft.com/office/drawing/2014/main" id="{67527AFE-5FFC-454F-9E79-CB483FEBB1D8}"/>
                </a:ext>
              </a:extLst>
            </p:cNvPr>
            <p:cNvSpPr/>
            <p:nvPr/>
          </p:nvSpPr>
          <p:spPr>
            <a:xfrm>
              <a:off x="1150275" y="1071325"/>
              <a:ext cx="2227800" cy="9609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2" name="Google Shape;102;p15">
              <a:extLst>
                <a:ext uri="{FF2B5EF4-FFF2-40B4-BE49-F238E27FC236}">
                  <a16:creationId xmlns:a16="http://schemas.microsoft.com/office/drawing/2014/main" id="{15375072-5B90-7541-9D63-EE908F3F0317}"/>
                </a:ext>
              </a:extLst>
            </p:cNvPr>
            <p:cNvSpPr/>
            <p:nvPr/>
          </p:nvSpPr>
          <p:spPr>
            <a:xfrm>
              <a:off x="2947975" y="1071325"/>
              <a:ext cx="2031600" cy="524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4874E0A-E0E7-4E84-BB95-779142C9E4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Why? Large Batch Reduces</a:t>
            </a:r>
            <a:r>
              <a:rPr lang="en-US" sz="4000" baseline="0" dirty="0"/>
              <a:t> Noise and may Get Trapped in Local Minima</a:t>
            </a:r>
            <a:endParaRPr lang="en-US" sz="4000" dirty="0"/>
          </a:p>
        </p:txBody>
      </p:sp>
      <p:sp>
        <p:nvSpPr>
          <p:cNvPr id="53" name="Freeform 52">
            <a:extLst>
              <a:ext uri="{FF2B5EF4-FFF2-40B4-BE49-F238E27FC236}">
                <a16:creationId xmlns:a16="http://schemas.microsoft.com/office/drawing/2014/main" id="{D9F2BF03-B3AF-064A-861F-0BB312E14CE4}"/>
              </a:ext>
            </a:extLst>
          </p:cNvPr>
          <p:cNvSpPr/>
          <p:nvPr/>
        </p:nvSpPr>
        <p:spPr>
          <a:xfrm>
            <a:off x="958039" y="3208628"/>
            <a:ext cx="6904653" cy="2535287"/>
          </a:xfrm>
          <a:custGeom>
            <a:avLst/>
            <a:gdLst>
              <a:gd name="connsiteX0" fmla="*/ 0 w 6624734"/>
              <a:gd name="connsiteY0" fmla="*/ 338933 h 2534049"/>
              <a:gd name="connsiteX1" fmla="*/ 410546 w 6624734"/>
              <a:gd name="connsiteY1" fmla="*/ 77675 h 2534049"/>
              <a:gd name="connsiteX2" fmla="*/ 578498 w 6624734"/>
              <a:gd name="connsiteY2" fmla="*/ 768141 h 2534049"/>
              <a:gd name="connsiteX3" fmla="*/ 783771 w 6624734"/>
              <a:gd name="connsiteY3" fmla="*/ 189643 h 2534049"/>
              <a:gd name="connsiteX4" fmla="*/ 914400 w 6624734"/>
              <a:gd name="connsiteY4" fmla="*/ 1701202 h 2534049"/>
              <a:gd name="connsiteX5" fmla="*/ 1063689 w 6624734"/>
              <a:gd name="connsiteY5" fmla="*/ 320271 h 2534049"/>
              <a:gd name="connsiteX6" fmla="*/ 1306285 w 6624734"/>
              <a:gd name="connsiteY6" fmla="*/ 2223716 h 2534049"/>
              <a:gd name="connsiteX7" fmla="*/ 1492898 w 6624734"/>
              <a:gd name="connsiteY7" fmla="*/ 394916 h 2534049"/>
              <a:gd name="connsiteX8" fmla="*/ 1866122 w 6624734"/>
              <a:gd name="connsiteY8" fmla="*/ 1682541 h 2534049"/>
              <a:gd name="connsiteX9" fmla="*/ 2052734 w 6624734"/>
              <a:gd name="connsiteY9" fmla="*/ 1216010 h 2534049"/>
              <a:gd name="connsiteX10" fmla="*/ 2463281 w 6624734"/>
              <a:gd name="connsiteY10" fmla="*/ 2447651 h 2534049"/>
              <a:gd name="connsiteX11" fmla="*/ 4049485 w 6624734"/>
              <a:gd name="connsiteY11" fmla="*/ 2298361 h 2534049"/>
              <a:gd name="connsiteX12" fmla="*/ 5374432 w 6624734"/>
              <a:gd name="connsiteY12" fmla="*/ 1234671 h 2534049"/>
              <a:gd name="connsiteX13" fmla="*/ 6046236 w 6624734"/>
              <a:gd name="connsiteY13" fmla="*/ 3031 h 2534049"/>
              <a:gd name="connsiteX14" fmla="*/ 6120881 w 6624734"/>
              <a:gd name="connsiteY14" fmla="*/ 1607896 h 2534049"/>
              <a:gd name="connsiteX15" fmla="*/ 6624734 w 6624734"/>
              <a:gd name="connsiteY15" fmla="*/ 21692 h 2534049"/>
              <a:gd name="connsiteX0" fmla="*/ 0 w 6624734"/>
              <a:gd name="connsiteY0" fmla="*/ 340171 h 2535287"/>
              <a:gd name="connsiteX1" fmla="*/ 410546 w 6624734"/>
              <a:gd name="connsiteY1" fmla="*/ 78913 h 2535287"/>
              <a:gd name="connsiteX2" fmla="*/ 578498 w 6624734"/>
              <a:gd name="connsiteY2" fmla="*/ 769379 h 2535287"/>
              <a:gd name="connsiteX3" fmla="*/ 783771 w 6624734"/>
              <a:gd name="connsiteY3" fmla="*/ 190881 h 2535287"/>
              <a:gd name="connsiteX4" fmla="*/ 914400 w 6624734"/>
              <a:gd name="connsiteY4" fmla="*/ 1702440 h 2535287"/>
              <a:gd name="connsiteX5" fmla="*/ 1063689 w 6624734"/>
              <a:gd name="connsiteY5" fmla="*/ 321509 h 2535287"/>
              <a:gd name="connsiteX6" fmla="*/ 1306285 w 6624734"/>
              <a:gd name="connsiteY6" fmla="*/ 2224954 h 2535287"/>
              <a:gd name="connsiteX7" fmla="*/ 1492898 w 6624734"/>
              <a:gd name="connsiteY7" fmla="*/ 396154 h 2535287"/>
              <a:gd name="connsiteX8" fmla="*/ 1866122 w 6624734"/>
              <a:gd name="connsiteY8" fmla="*/ 1683779 h 2535287"/>
              <a:gd name="connsiteX9" fmla="*/ 2052734 w 6624734"/>
              <a:gd name="connsiteY9" fmla="*/ 1217248 h 2535287"/>
              <a:gd name="connsiteX10" fmla="*/ 2463281 w 6624734"/>
              <a:gd name="connsiteY10" fmla="*/ 2448889 h 2535287"/>
              <a:gd name="connsiteX11" fmla="*/ 4049485 w 6624734"/>
              <a:gd name="connsiteY11" fmla="*/ 2299599 h 2535287"/>
              <a:gd name="connsiteX12" fmla="*/ 5374432 w 6624734"/>
              <a:gd name="connsiteY12" fmla="*/ 1235909 h 2535287"/>
              <a:gd name="connsiteX13" fmla="*/ 6046236 w 6624734"/>
              <a:gd name="connsiteY13" fmla="*/ 4269 h 2535287"/>
              <a:gd name="connsiteX14" fmla="*/ 6344816 w 6624734"/>
              <a:gd name="connsiteY14" fmla="*/ 1683779 h 2535287"/>
              <a:gd name="connsiteX15" fmla="*/ 6624734 w 6624734"/>
              <a:gd name="connsiteY15" fmla="*/ 22930 h 2535287"/>
              <a:gd name="connsiteX0" fmla="*/ 0 w 6624734"/>
              <a:gd name="connsiteY0" fmla="*/ 340171 h 2535287"/>
              <a:gd name="connsiteX1" fmla="*/ 410546 w 6624734"/>
              <a:gd name="connsiteY1" fmla="*/ 78913 h 2535287"/>
              <a:gd name="connsiteX2" fmla="*/ 578498 w 6624734"/>
              <a:gd name="connsiteY2" fmla="*/ 769379 h 2535287"/>
              <a:gd name="connsiteX3" fmla="*/ 783771 w 6624734"/>
              <a:gd name="connsiteY3" fmla="*/ 190881 h 2535287"/>
              <a:gd name="connsiteX4" fmla="*/ 914400 w 6624734"/>
              <a:gd name="connsiteY4" fmla="*/ 1702440 h 2535287"/>
              <a:gd name="connsiteX5" fmla="*/ 1063689 w 6624734"/>
              <a:gd name="connsiteY5" fmla="*/ 321509 h 2535287"/>
              <a:gd name="connsiteX6" fmla="*/ 1306285 w 6624734"/>
              <a:gd name="connsiteY6" fmla="*/ 2224954 h 2535287"/>
              <a:gd name="connsiteX7" fmla="*/ 1623526 w 6624734"/>
              <a:gd name="connsiteY7" fmla="*/ 414815 h 2535287"/>
              <a:gd name="connsiteX8" fmla="*/ 1866122 w 6624734"/>
              <a:gd name="connsiteY8" fmla="*/ 1683779 h 2535287"/>
              <a:gd name="connsiteX9" fmla="*/ 2052734 w 6624734"/>
              <a:gd name="connsiteY9" fmla="*/ 1217248 h 2535287"/>
              <a:gd name="connsiteX10" fmla="*/ 2463281 w 6624734"/>
              <a:gd name="connsiteY10" fmla="*/ 2448889 h 2535287"/>
              <a:gd name="connsiteX11" fmla="*/ 4049485 w 6624734"/>
              <a:gd name="connsiteY11" fmla="*/ 2299599 h 2535287"/>
              <a:gd name="connsiteX12" fmla="*/ 5374432 w 6624734"/>
              <a:gd name="connsiteY12" fmla="*/ 1235909 h 2535287"/>
              <a:gd name="connsiteX13" fmla="*/ 6046236 w 6624734"/>
              <a:gd name="connsiteY13" fmla="*/ 4269 h 2535287"/>
              <a:gd name="connsiteX14" fmla="*/ 6344816 w 6624734"/>
              <a:gd name="connsiteY14" fmla="*/ 1683779 h 2535287"/>
              <a:gd name="connsiteX15" fmla="*/ 6624734 w 6624734"/>
              <a:gd name="connsiteY15" fmla="*/ 22930 h 2535287"/>
              <a:gd name="connsiteX0" fmla="*/ 0 w 6624734"/>
              <a:gd name="connsiteY0" fmla="*/ 340171 h 2535287"/>
              <a:gd name="connsiteX1" fmla="*/ 410546 w 6624734"/>
              <a:gd name="connsiteY1" fmla="*/ 78913 h 2535287"/>
              <a:gd name="connsiteX2" fmla="*/ 578498 w 6624734"/>
              <a:gd name="connsiteY2" fmla="*/ 769379 h 2535287"/>
              <a:gd name="connsiteX3" fmla="*/ 783771 w 6624734"/>
              <a:gd name="connsiteY3" fmla="*/ 190881 h 2535287"/>
              <a:gd name="connsiteX4" fmla="*/ 821094 w 6624734"/>
              <a:gd name="connsiteY4" fmla="*/ 1721101 h 2535287"/>
              <a:gd name="connsiteX5" fmla="*/ 1063689 w 6624734"/>
              <a:gd name="connsiteY5" fmla="*/ 321509 h 2535287"/>
              <a:gd name="connsiteX6" fmla="*/ 1306285 w 6624734"/>
              <a:gd name="connsiteY6" fmla="*/ 2224954 h 2535287"/>
              <a:gd name="connsiteX7" fmla="*/ 1623526 w 6624734"/>
              <a:gd name="connsiteY7" fmla="*/ 414815 h 2535287"/>
              <a:gd name="connsiteX8" fmla="*/ 1866122 w 6624734"/>
              <a:gd name="connsiteY8" fmla="*/ 1683779 h 2535287"/>
              <a:gd name="connsiteX9" fmla="*/ 2052734 w 6624734"/>
              <a:gd name="connsiteY9" fmla="*/ 1217248 h 2535287"/>
              <a:gd name="connsiteX10" fmla="*/ 2463281 w 6624734"/>
              <a:gd name="connsiteY10" fmla="*/ 2448889 h 2535287"/>
              <a:gd name="connsiteX11" fmla="*/ 4049485 w 6624734"/>
              <a:gd name="connsiteY11" fmla="*/ 2299599 h 2535287"/>
              <a:gd name="connsiteX12" fmla="*/ 5374432 w 6624734"/>
              <a:gd name="connsiteY12" fmla="*/ 1235909 h 2535287"/>
              <a:gd name="connsiteX13" fmla="*/ 6046236 w 6624734"/>
              <a:gd name="connsiteY13" fmla="*/ 4269 h 2535287"/>
              <a:gd name="connsiteX14" fmla="*/ 6344816 w 6624734"/>
              <a:gd name="connsiteY14" fmla="*/ 1683779 h 2535287"/>
              <a:gd name="connsiteX15" fmla="*/ 6624734 w 6624734"/>
              <a:gd name="connsiteY15" fmla="*/ 22930 h 2535287"/>
              <a:gd name="connsiteX0" fmla="*/ 0 w 6624734"/>
              <a:gd name="connsiteY0" fmla="*/ 340171 h 2535287"/>
              <a:gd name="connsiteX1" fmla="*/ 410546 w 6624734"/>
              <a:gd name="connsiteY1" fmla="*/ 78913 h 2535287"/>
              <a:gd name="connsiteX2" fmla="*/ 298580 w 6624734"/>
              <a:gd name="connsiteY2" fmla="*/ 769379 h 2535287"/>
              <a:gd name="connsiteX3" fmla="*/ 783771 w 6624734"/>
              <a:gd name="connsiteY3" fmla="*/ 190881 h 2535287"/>
              <a:gd name="connsiteX4" fmla="*/ 821094 w 6624734"/>
              <a:gd name="connsiteY4" fmla="*/ 1721101 h 2535287"/>
              <a:gd name="connsiteX5" fmla="*/ 1063689 w 6624734"/>
              <a:gd name="connsiteY5" fmla="*/ 321509 h 2535287"/>
              <a:gd name="connsiteX6" fmla="*/ 1306285 w 6624734"/>
              <a:gd name="connsiteY6" fmla="*/ 2224954 h 2535287"/>
              <a:gd name="connsiteX7" fmla="*/ 1623526 w 6624734"/>
              <a:gd name="connsiteY7" fmla="*/ 414815 h 2535287"/>
              <a:gd name="connsiteX8" fmla="*/ 1866122 w 6624734"/>
              <a:gd name="connsiteY8" fmla="*/ 1683779 h 2535287"/>
              <a:gd name="connsiteX9" fmla="*/ 2052734 w 6624734"/>
              <a:gd name="connsiteY9" fmla="*/ 1217248 h 2535287"/>
              <a:gd name="connsiteX10" fmla="*/ 2463281 w 6624734"/>
              <a:gd name="connsiteY10" fmla="*/ 2448889 h 2535287"/>
              <a:gd name="connsiteX11" fmla="*/ 4049485 w 6624734"/>
              <a:gd name="connsiteY11" fmla="*/ 2299599 h 2535287"/>
              <a:gd name="connsiteX12" fmla="*/ 5374432 w 6624734"/>
              <a:gd name="connsiteY12" fmla="*/ 1235909 h 2535287"/>
              <a:gd name="connsiteX13" fmla="*/ 6046236 w 6624734"/>
              <a:gd name="connsiteY13" fmla="*/ 4269 h 2535287"/>
              <a:gd name="connsiteX14" fmla="*/ 6344816 w 6624734"/>
              <a:gd name="connsiteY14" fmla="*/ 1683779 h 2535287"/>
              <a:gd name="connsiteX15" fmla="*/ 6624734 w 6624734"/>
              <a:gd name="connsiteY15" fmla="*/ 22930 h 2535287"/>
              <a:gd name="connsiteX0" fmla="*/ 0 w 6624734"/>
              <a:gd name="connsiteY0" fmla="*/ 340171 h 2535287"/>
              <a:gd name="connsiteX1" fmla="*/ 410546 w 6624734"/>
              <a:gd name="connsiteY1" fmla="*/ 78913 h 2535287"/>
              <a:gd name="connsiteX2" fmla="*/ 298580 w 6624734"/>
              <a:gd name="connsiteY2" fmla="*/ 769379 h 2535287"/>
              <a:gd name="connsiteX3" fmla="*/ 615820 w 6624734"/>
              <a:gd name="connsiteY3" fmla="*/ 209542 h 2535287"/>
              <a:gd name="connsiteX4" fmla="*/ 821094 w 6624734"/>
              <a:gd name="connsiteY4" fmla="*/ 1721101 h 2535287"/>
              <a:gd name="connsiteX5" fmla="*/ 1063689 w 6624734"/>
              <a:gd name="connsiteY5" fmla="*/ 321509 h 2535287"/>
              <a:gd name="connsiteX6" fmla="*/ 1306285 w 6624734"/>
              <a:gd name="connsiteY6" fmla="*/ 2224954 h 2535287"/>
              <a:gd name="connsiteX7" fmla="*/ 1623526 w 6624734"/>
              <a:gd name="connsiteY7" fmla="*/ 414815 h 2535287"/>
              <a:gd name="connsiteX8" fmla="*/ 1866122 w 6624734"/>
              <a:gd name="connsiteY8" fmla="*/ 1683779 h 2535287"/>
              <a:gd name="connsiteX9" fmla="*/ 2052734 w 6624734"/>
              <a:gd name="connsiteY9" fmla="*/ 1217248 h 2535287"/>
              <a:gd name="connsiteX10" fmla="*/ 2463281 w 6624734"/>
              <a:gd name="connsiteY10" fmla="*/ 2448889 h 2535287"/>
              <a:gd name="connsiteX11" fmla="*/ 4049485 w 6624734"/>
              <a:gd name="connsiteY11" fmla="*/ 2299599 h 2535287"/>
              <a:gd name="connsiteX12" fmla="*/ 5374432 w 6624734"/>
              <a:gd name="connsiteY12" fmla="*/ 1235909 h 2535287"/>
              <a:gd name="connsiteX13" fmla="*/ 6046236 w 6624734"/>
              <a:gd name="connsiteY13" fmla="*/ 4269 h 2535287"/>
              <a:gd name="connsiteX14" fmla="*/ 6344816 w 6624734"/>
              <a:gd name="connsiteY14" fmla="*/ 1683779 h 2535287"/>
              <a:gd name="connsiteX15" fmla="*/ 6624734 w 6624734"/>
              <a:gd name="connsiteY15" fmla="*/ 22930 h 2535287"/>
              <a:gd name="connsiteX0" fmla="*/ 0 w 6904653"/>
              <a:gd name="connsiteY0" fmla="*/ 340171 h 2535287"/>
              <a:gd name="connsiteX1" fmla="*/ 690465 w 6904653"/>
              <a:gd name="connsiteY1" fmla="*/ 78913 h 2535287"/>
              <a:gd name="connsiteX2" fmla="*/ 578499 w 6904653"/>
              <a:gd name="connsiteY2" fmla="*/ 769379 h 2535287"/>
              <a:gd name="connsiteX3" fmla="*/ 895739 w 6904653"/>
              <a:gd name="connsiteY3" fmla="*/ 209542 h 2535287"/>
              <a:gd name="connsiteX4" fmla="*/ 1101013 w 6904653"/>
              <a:gd name="connsiteY4" fmla="*/ 1721101 h 2535287"/>
              <a:gd name="connsiteX5" fmla="*/ 1343608 w 6904653"/>
              <a:gd name="connsiteY5" fmla="*/ 321509 h 2535287"/>
              <a:gd name="connsiteX6" fmla="*/ 1586204 w 6904653"/>
              <a:gd name="connsiteY6" fmla="*/ 2224954 h 2535287"/>
              <a:gd name="connsiteX7" fmla="*/ 1903445 w 6904653"/>
              <a:gd name="connsiteY7" fmla="*/ 414815 h 2535287"/>
              <a:gd name="connsiteX8" fmla="*/ 2146041 w 6904653"/>
              <a:gd name="connsiteY8" fmla="*/ 1683779 h 2535287"/>
              <a:gd name="connsiteX9" fmla="*/ 2332653 w 6904653"/>
              <a:gd name="connsiteY9" fmla="*/ 1217248 h 2535287"/>
              <a:gd name="connsiteX10" fmla="*/ 2743200 w 6904653"/>
              <a:gd name="connsiteY10" fmla="*/ 2448889 h 2535287"/>
              <a:gd name="connsiteX11" fmla="*/ 4329404 w 6904653"/>
              <a:gd name="connsiteY11" fmla="*/ 2299599 h 2535287"/>
              <a:gd name="connsiteX12" fmla="*/ 5654351 w 6904653"/>
              <a:gd name="connsiteY12" fmla="*/ 1235909 h 2535287"/>
              <a:gd name="connsiteX13" fmla="*/ 6326155 w 6904653"/>
              <a:gd name="connsiteY13" fmla="*/ 4269 h 2535287"/>
              <a:gd name="connsiteX14" fmla="*/ 6624735 w 6904653"/>
              <a:gd name="connsiteY14" fmla="*/ 1683779 h 2535287"/>
              <a:gd name="connsiteX15" fmla="*/ 6904653 w 6904653"/>
              <a:gd name="connsiteY15" fmla="*/ 22930 h 2535287"/>
              <a:gd name="connsiteX0" fmla="*/ 0 w 6904653"/>
              <a:gd name="connsiteY0" fmla="*/ 340171 h 2535287"/>
              <a:gd name="connsiteX1" fmla="*/ 391885 w 6904653"/>
              <a:gd name="connsiteY1" fmla="*/ 97575 h 2535287"/>
              <a:gd name="connsiteX2" fmla="*/ 578499 w 6904653"/>
              <a:gd name="connsiteY2" fmla="*/ 769379 h 2535287"/>
              <a:gd name="connsiteX3" fmla="*/ 895739 w 6904653"/>
              <a:gd name="connsiteY3" fmla="*/ 209542 h 2535287"/>
              <a:gd name="connsiteX4" fmla="*/ 1101013 w 6904653"/>
              <a:gd name="connsiteY4" fmla="*/ 1721101 h 2535287"/>
              <a:gd name="connsiteX5" fmla="*/ 1343608 w 6904653"/>
              <a:gd name="connsiteY5" fmla="*/ 321509 h 2535287"/>
              <a:gd name="connsiteX6" fmla="*/ 1586204 w 6904653"/>
              <a:gd name="connsiteY6" fmla="*/ 2224954 h 2535287"/>
              <a:gd name="connsiteX7" fmla="*/ 1903445 w 6904653"/>
              <a:gd name="connsiteY7" fmla="*/ 414815 h 2535287"/>
              <a:gd name="connsiteX8" fmla="*/ 2146041 w 6904653"/>
              <a:gd name="connsiteY8" fmla="*/ 1683779 h 2535287"/>
              <a:gd name="connsiteX9" fmla="*/ 2332653 w 6904653"/>
              <a:gd name="connsiteY9" fmla="*/ 1217248 h 2535287"/>
              <a:gd name="connsiteX10" fmla="*/ 2743200 w 6904653"/>
              <a:gd name="connsiteY10" fmla="*/ 2448889 h 2535287"/>
              <a:gd name="connsiteX11" fmla="*/ 4329404 w 6904653"/>
              <a:gd name="connsiteY11" fmla="*/ 2299599 h 2535287"/>
              <a:gd name="connsiteX12" fmla="*/ 5654351 w 6904653"/>
              <a:gd name="connsiteY12" fmla="*/ 1235909 h 2535287"/>
              <a:gd name="connsiteX13" fmla="*/ 6326155 w 6904653"/>
              <a:gd name="connsiteY13" fmla="*/ 4269 h 2535287"/>
              <a:gd name="connsiteX14" fmla="*/ 6624735 w 6904653"/>
              <a:gd name="connsiteY14" fmla="*/ 1683779 h 2535287"/>
              <a:gd name="connsiteX15" fmla="*/ 6904653 w 6904653"/>
              <a:gd name="connsiteY15" fmla="*/ 22930 h 25352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904653" h="2535287">
                <a:moveTo>
                  <a:pt x="0" y="340171"/>
                </a:moveTo>
                <a:cubicBezTo>
                  <a:pt x="157065" y="173774"/>
                  <a:pt x="295469" y="26040"/>
                  <a:pt x="391885" y="97575"/>
                </a:cubicBezTo>
                <a:cubicBezTo>
                  <a:pt x="488301" y="169110"/>
                  <a:pt x="494523" y="750718"/>
                  <a:pt x="578499" y="769379"/>
                </a:cubicBezTo>
                <a:cubicBezTo>
                  <a:pt x="662475" y="788040"/>
                  <a:pt x="808653" y="50922"/>
                  <a:pt x="895739" y="209542"/>
                </a:cubicBezTo>
                <a:cubicBezTo>
                  <a:pt x="982825" y="368162"/>
                  <a:pt x="1026368" y="1702440"/>
                  <a:pt x="1101013" y="1721101"/>
                </a:cubicBezTo>
                <a:cubicBezTo>
                  <a:pt x="1175658" y="1739762"/>
                  <a:pt x="1262743" y="237534"/>
                  <a:pt x="1343608" y="321509"/>
                </a:cubicBezTo>
                <a:cubicBezTo>
                  <a:pt x="1424473" y="405484"/>
                  <a:pt x="1492898" y="2209403"/>
                  <a:pt x="1586204" y="2224954"/>
                </a:cubicBezTo>
                <a:cubicBezTo>
                  <a:pt x="1679510" y="2240505"/>
                  <a:pt x="1810139" y="505011"/>
                  <a:pt x="1903445" y="414815"/>
                </a:cubicBezTo>
                <a:cubicBezTo>
                  <a:pt x="1996751" y="324619"/>
                  <a:pt x="2074506" y="1550040"/>
                  <a:pt x="2146041" y="1683779"/>
                </a:cubicBezTo>
                <a:cubicBezTo>
                  <a:pt x="2217576" y="1817518"/>
                  <a:pt x="2233127" y="1089730"/>
                  <a:pt x="2332653" y="1217248"/>
                </a:cubicBezTo>
                <a:cubicBezTo>
                  <a:pt x="2432179" y="1344766"/>
                  <a:pt x="2410408" y="2268497"/>
                  <a:pt x="2743200" y="2448889"/>
                </a:cubicBezTo>
                <a:cubicBezTo>
                  <a:pt x="3075992" y="2629281"/>
                  <a:pt x="3844212" y="2501762"/>
                  <a:pt x="4329404" y="2299599"/>
                </a:cubicBezTo>
                <a:cubicBezTo>
                  <a:pt x="4814596" y="2097436"/>
                  <a:pt x="5321559" y="1618464"/>
                  <a:pt x="5654351" y="1235909"/>
                </a:cubicBezTo>
                <a:cubicBezTo>
                  <a:pt x="5987143" y="853354"/>
                  <a:pt x="6164424" y="-70376"/>
                  <a:pt x="6326155" y="4269"/>
                </a:cubicBezTo>
                <a:cubicBezTo>
                  <a:pt x="6487886" y="78914"/>
                  <a:pt x="6528319" y="1680669"/>
                  <a:pt x="6624735" y="1683779"/>
                </a:cubicBezTo>
                <a:cubicBezTo>
                  <a:pt x="6721151" y="1686889"/>
                  <a:pt x="6700934" y="817587"/>
                  <a:pt x="6904653" y="22930"/>
                </a:cubicBezTo>
              </a:path>
            </a:pathLst>
          </a:custGeom>
          <a:noFill/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AB6235BD-ECA4-0147-B066-2FB70F87B1AA}"/>
              </a:ext>
            </a:extLst>
          </p:cNvPr>
          <p:cNvCxnSpPr/>
          <p:nvPr/>
        </p:nvCxnSpPr>
        <p:spPr>
          <a:xfrm>
            <a:off x="790089" y="5949189"/>
            <a:ext cx="7856376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54B8BB95-2C90-7F44-89B6-FDE20D0E52FE}"/>
              </a:ext>
            </a:extLst>
          </p:cNvPr>
          <p:cNvCxnSpPr>
            <a:cxnSpLocks/>
          </p:cNvCxnSpPr>
          <p:nvPr/>
        </p:nvCxnSpPr>
        <p:spPr>
          <a:xfrm flipV="1">
            <a:off x="942489" y="3006701"/>
            <a:ext cx="0" cy="3094888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F8079B72-05F6-A248-AF48-BA6AA47CF441}"/>
              </a:ext>
            </a:extLst>
          </p:cNvPr>
          <p:cNvSpPr txBox="1"/>
          <p:nvPr/>
        </p:nvSpPr>
        <p:spPr>
          <a:xfrm>
            <a:off x="2451834" y="5970242"/>
            <a:ext cx="4185761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800" dirty="0"/>
              <a:t>Parameter values along some direction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9C6B887-BF54-D34D-89BF-4B13997E4FEB}"/>
              </a:ext>
            </a:extLst>
          </p:cNvPr>
          <p:cNvSpPr txBox="1"/>
          <p:nvPr/>
        </p:nvSpPr>
        <p:spPr>
          <a:xfrm rot="16200000">
            <a:off x="255762" y="4173306"/>
            <a:ext cx="726481" cy="4001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000" dirty="0"/>
              <a:t>Loss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CC1601D3-D9F2-FA4E-A9E5-2F9889187049}"/>
              </a:ext>
            </a:extLst>
          </p:cNvPr>
          <p:cNvSpPr/>
          <p:nvPr/>
        </p:nvSpPr>
        <p:spPr>
          <a:xfrm>
            <a:off x="2347052" y="4216552"/>
            <a:ext cx="115366" cy="10487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0154EC78-7BC2-0645-99B7-4FDDEA886613}"/>
              </a:ext>
            </a:extLst>
          </p:cNvPr>
          <p:cNvCxnSpPr>
            <a:cxnSpLocks/>
          </p:cNvCxnSpPr>
          <p:nvPr/>
        </p:nvCxnSpPr>
        <p:spPr>
          <a:xfrm>
            <a:off x="2420801" y="4268384"/>
            <a:ext cx="1092727" cy="0"/>
          </a:xfrm>
          <a:prstGeom prst="straightConnector1">
            <a:avLst/>
          </a:prstGeom>
          <a:ln w="12700">
            <a:solidFill>
              <a:schemeClr val="accent5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E398857B-9D4B-1D48-A6DF-18624FF94FB3}"/>
              </a:ext>
            </a:extLst>
          </p:cNvPr>
          <p:cNvCxnSpPr>
            <a:cxnSpLocks/>
          </p:cNvCxnSpPr>
          <p:nvPr/>
        </p:nvCxnSpPr>
        <p:spPr>
          <a:xfrm>
            <a:off x="2420801" y="4268991"/>
            <a:ext cx="172245" cy="1705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DDC33045-F092-0846-8ED0-720A09BB455B}"/>
              </a:ext>
            </a:extLst>
          </p:cNvPr>
          <p:cNvSpPr txBox="1"/>
          <p:nvPr/>
        </p:nvSpPr>
        <p:spPr>
          <a:xfrm>
            <a:off x="1043914" y="4978326"/>
            <a:ext cx="1771639" cy="6463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Sharp Minima </a:t>
            </a:r>
            <a:br>
              <a:rPr lang="en-US" dirty="0"/>
            </a:br>
            <a:r>
              <a:rPr lang="en-US" dirty="0"/>
              <a:t>Hypothesis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FD98D23-30F5-FA43-B3C8-B4795389377A}"/>
              </a:ext>
            </a:extLst>
          </p:cNvPr>
          <p:cNvSpPr txBox="1"/>
          <p:nvPr/>
        </p:nvSpPr>
        <p:spPr>
          <a:xfrm>
            <a:off x="3774030" y="3279833"/>
            <a:ext cx="3173522" cy="120032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400" dirty="0"/>
              <a:t>Small batch gradient descent acts as a </a:t>
            </a:r>
            <a:r>
              <a:rPr lang="en-US" sz="2400" b="1" dirty="0" err="1">
                <a:solidFill>
                  <a:schemeClr val="accent5"/>
                </a:solidFill>
              </a:rPr>
              <a:t>regularizer</a:t>
            </a:r>
            <a:endParaRPr lang="en-US" sz="2400" b="1" dirty="0">
              <a:solidFill>
                <a:schemeClr val="accent5"/>
              </a:solidFill>
            </a:endParaRPr>
          </a:p>
        </p:txBody>
      </p:sp>
      <p:sp>
        <p:nvSpPr>
          <p:cNvPr id="63" name="Freeform 62">
            <a:extLst>
              <a:ext uri="{FF2B5EF4-FFF2-40B4-BE49-F238E27FC236}">
                <a16:creationId xmlns:a16="http://schemas.microsoft.com/office/drawing/2014/main" id="{E8129CBC-0B74-4845-9B40-DC7F7ABF9386}"/>
              </a:ext>
            </a:extLst>
          </p:cNvPr>
          <p:cNvSpPr/>
          <p:nvPr/>
        </p:nvSpPr>
        <p:spPr>
          <a:xfrm>
            <a:off x="1080186" y="3279833"/>
            <a:ext cx="7065819" cy="2499664"/>
          </a:xfrm>
          <a:custGeom>
            <a:avLst/>
            <a:gdLst>
              <a:gd name="connsiteX0" fmla="*/ 0 w 7065819"/>
              <a:gd name="connsiteY0" fmla="*/ 130629 h 2499664"/>
              <a:gd name="connsiteX1" fmla="*/ 1436915 w 7065819"/>
              <a:gd name="connsiteY1" fmla="*/ 961901 h 2499664"/>
              <a:gd name="connsiteX2" fmla="*/ 2481943 w 7065819"/>
              <a:gd name="connsiteY2" fmla="*/ 2042556 h 2499664"/>
              <a:gd name="connsiteX3" fmla="*/ 3111336 w 7065819"/>
              <a:gd name="connsiteY3" fmla="*/ 2481943 h 2499664"/>
              <a:gd name="connsiteX4" fmla="*/ 3966359 w 7065819"/>
              <a:gd name="connsiteY4" fmla="*/ 2268187 h 2499664"/>
              <a:gd name="connsiteX5" fmla="*/ 5664530 w 7065819"/>
              <a:gd name="connsiteY5" fmla="*/ 985652 h 2499664"/>
              <a:gd name="connsiteX6" fmla="*/ 6317673 w 7065819"/>
              <a:gd name="connsiteY6" fmla="*/ 878774 h 2499664"/>
              <a:gd name="connsiteX7" fmla="*/ 7065819 w 7065819"/>
              <a:gd name="connsiteY7" fmla="*/ 0 h 2499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065819" h="2499664">
                <a:moveTo>
                  <a:pt x="0" y="130629"/>
                </a:moveTo>
                <a:cubicBezTo>
                  <a:pt x="511629" y="386938"/>
                  <a:pt x="1023258" y="643247"/>
                  <a:pt x="1436915" y="961901"/>
                </a:cubicBezTo>
                <a:cubicBezTo>
                  <a:pt x="1850572" y="1280555"/>
                  <a:pt x="2202873" y="1789216"/>
                  <a:pt x="2481943" y="2042556"/>
                </a:cubicBezTo>
                <a:cubicBezTo>
                  <a:pt x="2761013" y="2295896"/>
                  <a:pt x="2863933" y="2444338"/>
                  <a:pt x="3111336" y="2481943"/>
                </a:cubicBezTo>
                <a:cubicBezTo>
                  <a:pt x="3358739" y="2519548"/>
                  <a:pt x="3540827" y="2517569"/>
                  <a:pt x="3966359" y="2268187"/>
                </a:cubicBezTo>
                <a:cubicBezTo>
                  <a:pt x="4391891" y="2018805"/>
                  <a:pt x="5272644" y="1217221"/>
                  <a:pt x="5664530" y="985652"/>
                </a:cubicBezTo>
                <a:cubicBezTo>
                  <a:pt x="6056416" y="754083"/>
                  <a:pt x="6084125" y="1043049"/>
                  <a:pt x="6317673" y="878774"/>
                </a:cubicBezTo>
                <a:cubicBezTo>
                  <a:pt x="6551221" y="714499"/>
                  <a:pt x="6808520" y="357249"/>
                  <a:pt x="7065819" y="0"/>
                </a:cubicBezTo>
              </a:path>
            </a:pathLst>
          </a:custGeom>
          <a:noFill/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EA29AB2E-79B9-F24C-A48F-F7A3DDD82B66}"/>
              </a:ext>
            </a:extLst>
          </p:cNvPr>
          <p:cNvSpPr txBox="1"/>
          <p:nvPr/>
        </p:nvSpPr>
        <p:spPr>
          <a:xfrm>
            <a:off x="117552" y="6369283"/>
            <a:ext cx="11739111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400" b="1" dirty="0"/>
              <a:t>Active Research problem:</a:t>
            </a:r>
            <a:r>
              <a:rPr lang="en-US" sz="2400" dirty="0"/>
              <a:t> </a:t>
            </a:r>
            <a:r>
              <a:rPr lang="en-US" sz="2400" i="1" dirty="0"/>
              <a:t>Addressing the generalization gap for large batch sizes.</a:t>
            </a:r>
          </a:p>
        </p:txBody>
      </p:sp>
    </p:spTree>
    <p:extLst>
      <p:ext uri="{BB962C8B-B14F-4D97-AF65-F5344CB8AC3E}">
        <p14:creationId xmlns:p14="http://schemas.microsoft.com/office/powerpoint/2010/main" val="2531778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/>
      <p:bldP spid="6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B1280B-ACFF-8841-8245-5547867D7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450" y="239030"/>
            <a:ext cx="10801350" cy="1325563"/>
          </a:xfrm>
        </p:spPr>
        <p:txBody>
          <a:bodyPr/>
          <a:lstStyle/>
          <a:p>
            <a:r>
              <a:rPr lang="en-US" dirty="0"/>
              <a:t>Solution: Linear Scaling Rule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8564AF-43A4-2644-B156-E5B6568E51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9045"/>
            <a:ext cx="10515600" cy="5032375"/>
          </a:xfrm>
        </p:spPr>
        <p:txBody>
          <a:bodyPr>
            <a:normAutofit/>
          </a:bodyPr>
          <a:lstStyle/>
          <a:p>
            <a:r>
              <a:rPr lang="en-US" dirty="0"/>
              <a:t>Scale the learning rate linearly with the batch size</a:t>
            </a:r>
          </a:p>
          <a:p>
            <a:endParaRPr lang="en-US" dirty="0"/>
          </a:p>
          <a:p>
            <a:pPr marL="14287" indent="0">
              <a:buNone/>
            </a:pPr>
            <a:endParaRPr lang="en-US" dirty="0"/>
          </a:p>
          <a:p>
            <a:r>
              <a:rPr lang="en-US" dirty="0"/>
              <a:t>Addresses generalization performance by </a:t>
            </a:r>
            <a:r>
              <a:rPr lang="en-US" b="1" dirty="0"/>
              <a:t>taking larger steps </a:t>
            </a:r>
            <a:r>
              <a:rPr lang="en-US" dirty="0"/>
              <a:t>(also improves training convergence)</a:t>
            </a:r>
          </a:p>
          <a:p>
            <a:r>
              <a:rPr lang="en-US" b="1" dirty="0"/>
              <a:t>Sub-problem:</a:t>
            </a:r>
            <a:r>
              <a:rPr lang="en-US" dirty="0"/>
              <a:t> </a:t>
            </a:r>
            <a:r>
              <a:rPr lang="en-US" i="1" dirty="0"/>
              <a:t>Large learning rates can be destabilizing in the beginning. </a:t>
            </a:r>
            <a:endParaRPr lang="en-US" dirty="0"/>
          </a:p>
          <a:p>
            <a:pPr lvl="1"/>
            <a:r>
              <a:rPr lang="en-US" b="1" dirty="0"/>
              <a:t>Gradual warmup solution:</a:t>
            </a:r>
            <a:r>
              <a:rPr lang="en-US" dirty="0"/>
              <a:t> increase learning rate scaling from constant to linear in first few epochs</a:t>
            </a:r>
          </a:p>
          <a:p>
            <a:pPr lvl="1"/>
            <a:r>
              <a:rPr lang="en-US" dirty="0"/>
              <a:t>Doesn’t help for very large k…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472975C-E185-D948-9885-9610EDF7E805}"/>
              </a:ext>
            </a:extLst>
          </p:cNvPr>
          <p:cNvGrpSpPr/>
          <p:nvPr/>
        </p:nvGrpSpPr>
        <p:grpSpPr>
          <a:xfrm>
            <a:off x="1977335" y="1945561"/>
            <a:ext cx="8237330" cy="1401630"/>
            <a:chOff x="1681922" y="2271892"/>
            <a:chExt cx="8237330" cy="1401630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7C5952EE-65D1-BC4A-9320-7B03A11DDA2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81922" y="2494169"/>
              <a:ext cx="8237330" cy="1179353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FABA2CE9-EB3F-1843-9537-5B51A222EE8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7807583">
              <a:off x="3787227" y="2449714"/>
              <a:ext cx="641896" cy="2862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98936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42097B-CCD6-4142-A55E-DEF28B0E1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5BC80F-8821-754C-912F-C9A31A3F03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25914" y="2283029"/>
            <a:ext cx="4234543" cy="3058207"/>
          </a:xfrm>
        </p:spPr>
        <p:txBody>
          <a:bodyPr/>
          <a:lstStyle/>
          <a:p>
            <a:pPr marL="14287" indent="0">
              <a:buNone/>
            </a:pPr>
            <a:r>
              <a:rPr lang="en-US" dirty="0"/>
              <a:t>All curves closely match using the linear scaling rule.</a:t>
            </a:r>
          </a:p>
          <a:p>
            <a:pPr marL="14287" indent="0">
              <a:buNone/>
            </a:pPr>
            <a:r>
              <a:rPr lang="en-US" dirty="0"/>
              <a:t>Note learning rate schedule drops.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791754-A0FF-3641-A7E4-136B062352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450" y="1825625"/>
            <a:ext cx="6647878" cy="4351338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2651E9E-2E1C-B244-B8DE-5D3A41FC889C}"/>
              </a:ext>
            </a:extLst>
          </p:cNvPr>
          <p:cNvCxnSpPr>
            <a:cxnSpLocks/>
            <a:endCxn id="8" idx="1"/>
          </p:cNvCxnSpPr>
          <p:nvPr/>
        </p:nvCxnSpPr>
        <p:spPr>
          <a:xfrm flipV="1">
            <a:off x="4169062" y="1049161"/>
            <a:ext cx="2204028" cy="1233868"/>
          </a:xfrm>
          <a:prstGeom prst="straightConnector1">
            <a:avLst/>
          </a:prstGeom>
          <a:ln w="190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6D84EB5-A730-9642-9F05-95657693DB19}"/>
              </a:ext>
            </a:extLst>
          </p:cNvPr>
          <p:cNvSpPr txBox="1"/>
          <p:nvPr/>
        </p:nvSpPr>
        <p:spPr>
          <a:xfrm>
            <a:off x="6373090" y="849106"/>
            <a:ext cx="1911927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Batch Size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7F1C79-C80B-D14E-9B37-1C62170E45F7}"/>
              </a:ext>
            </a:extLst>
          </p:cNvPr>
          <p:cNvSpPr txBox="1"/>
          <p:nvPr/>
        </p:nvSpPr>
        <p:spPr>
          <a:xfrm>
            <a:off x="6569951" y="1490120"/>
            <a:ext cx="1911927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Learning Rate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AB61F47-30A2-6B47-9C0C-6CC69E0FDA9C}"/>
              </a:ext>
            </a:extLst>
          </p:cNvPr>
          <p:cNvCxnSpPr>
            <a:cxnSpLocks/>
          </p:cNvCxnSpPr>
          <p:nvPr/>
        </p:nvCxnSpPr>
        <p:spPr>
          <a:xfrm flipV="1">
            <a:off x="5409048" y="1625698"/>
            <a:ext cx="1140108" cy="664503"/>
          </a:xfrm>
          <a:prstGeom prst="straightConnector1">
            <a:avLst/>
          </a:prstGeom>
          <a:ln w="190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301B9BA2-9EFE-BD40-A096-295FCD0611F6}"/>
              </a:ext>
            </a:extLst>
          </p:cNvPr>
          <p:cNvSpPr/>
          <p:nvPr/>
        </p:nvSpPr>
        <p:spPr>
          <a:xfrm>
            <a:off x="117552" y="6436042"/>
            <a:ext cx="9719176" cy="307777"/>
          </a:xfrm>
          <a:prstGeom prst="rect">
            <a:avLst/>
          </a:prstGeom>
          <a:ln w="9525">
            <a:solidFill>
              <a:schemeClr val="tx1"/>
            </a:solidFill>
            <a:prstDash val="dash"/>
          </a:ln>
        </p:spPr>
        <p:txBody>
          <a:bodyPr wrap="square">
            <a:spAutoFit/>
          </a:bodyPr>
          <a:lstStyle/>
          <a:p>
            <a:pPr hangingPunct="0">
              <a:buClrTx/>
              <a:defRPr/>
            </a:pPr>
            <a:r>
              <a:rPr lang="en-US" kern="1200" dirty="0"/>
              <a:t>Goyal, Priya, et al. "Accurate, large minibatch SGD: Training </a:t>
            </a:r>
            <a:r>
              <a:rPr lang="en-US" kern="1200" dirty="0" err="1"/>
              <a:t>imagenet</a:t>
            </a:r>
            <a:r>
              <a:rPr lang="en-US" kern="1200" dirty="0"/>
              <a:t> in 1 hour." </a:t>
            </a:r>
            <a:r>
              <a:rPr lang="en-US" kern="1200" dirty="0" err="1"/>
              <a:t>arXiv</a:t>
            </a:r>
            <a:r>
              <a:rPr lang="en-US" kern="1200" dirty="0"/>
              <a:t> preprint arXiv:1706.02677 (2017).</a:t>
            </a:r>
          </a:p>
        </p:txBody>
      </p:sp>
    </p:spTree>
    <p:extLst>
      <p:ext uri="{BB962C8B-B14F-4D97-AF65-F5344CB8AC3E}">
        <p14:creationId xmlns:p14="http://schemas.microsoft.com/office/powerpoint/2010/main" val="153490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F3E9108-99E4-324B-919F-CE417FBE5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Acknowledgments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48AD8EB-DA8F-D842-A61D-59538BA57D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Many slides from </a:t>
            </a:r>
            <a:r>
              <a:rPr lang="en-US" dirty="0" err="1"/>
              <a:t>Shigang</a:t>
            </a:r>
            <a:r>
              <a:rPr lang="en-US" dirty="0"/>
              <a:t> Li, Prof. Kurt Keutzer, Pallas Group</a:t>
            </a:r>
          </a:p>
        </p:txBody>
      </p:sp>
    </p:spTree>
    <p:extLst>
      <p:ext uri="{BB962C8B-B14F-4D97-AF65-F5344CB8AC3E}">
        <p14:creationId xmlns:p14="http://schemas.microsoft.com/office/powerpoint/2010/main" val="27606394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42097B-CCD6-4142-A55E-DEF28B0E1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Results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791754-A0FF-3641-A7E4-136B062352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337" y="972660"/>
            <a:ext cx="5226890" cy="34212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95BB60A-66D4-634D-956A-69017AE5F6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2012" y="659717"/>
            <a:ext cx="6194377" cy="3568777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376AD138-BF6A-824D-BFF7-896DCBB4B5A5}"/>
              </a:ext>
            </a:extLst>
          </p:cNvPr>
          <p:cNvGrpSpPr/>
          <p:nvPr/>
        </p:nvGrpSpPr>
        <p:grpSpPr>
          <a:xfrm>
            <a:off x="2045917" y="4976468"/>
            <a:ext cx="2315597" cy="1444492"/>
            <a:chOff x="4352794" y="2404997"/>
            <a:chExt cx="2630466" cy="1640910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EBAED48-27E1-6942-819F-3504A4034625}"/>
                </a:ext>
              </a:extLst>
            </p:cNvPr>
            <p:cNvSpPr txBox="1"/>
            <p:nvPr/>
          </p:nvSpPr>
          <p:spPr>
            <a:xfrm>
              <a:off x="4554793" y="2404997"/>
              <a:ext cx="2307042" cy="1475981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2800" dirty="0"/>
                <a:t>“Learning”</a:t>
              </a:r>
              <a:br>
                <a:rPr lang="en-US" sz="2800" dirty="0"/>
              </a:br>
              <a:r>
                <a:rPr lang="en-US" sz="2800" dirty="0"/>
                <a:t>Epoch</a:t>
              </a: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6D7270D-167D-7548-B38A-3D91EB6E5956}"/>
                </a:ext>
              </a:extLst>
            </p:cNvPr>
            <p:cNvCxnSpPr/>
            <p:nvPr/>
          </p:nvCxnSpPr>
          <p:spPr>
            <a:xfrm>
              <a:off x="4659682" y="3219189"/>
              <a:ext cx="2079321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2" name="Double Bracket 11">
              <a:extLst>
                <a:ext uri="{FF2B5EF4-FFF2-40B4-BE49-F238E27FC236}">
                  <a16:creationId xmlns:a16="http://schemas.microsoft.com/office/drawing/2014/main" id="{9EB8DFF8-C1C6-7A42-BE87-165703585BCD}"/>
                </a:ext>
              </a:extLst>
            </p:cNvPr>
            <p:cNvSpPr/>
            <p:nvPr/>
          </p:nvSpPr>
          <p:spPr>
            <a:xfrm>
              <a:off x="4352794" y="2404997"/>
              <a:ext cx="2630466" cy="1640910"/>
            </a:xfrm>
            <a:prstGeom prst="bracketPair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FC3A7BE-52BD-9240-8E22-42FC4653EDA7}"/>
              </a:ext>
            </a:extLst>
          </p:cNvPr>
          <p:cNvGrpSpPr/>
          <p:nvPr/>
        </p:nvGrpSpPr>
        <p:grpSpPr>
          <a:xfrm>
            <a:off x="7830487" y="4976468"/>
            <a:ext cx="2315597" cy="1444492"/>
            <a:chOff x="8741695" y="2404997"/>
            <a:chExt cx="2630466" cy="1640910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2597431-9E1B-D245-895A-E89DFBE83144}"/>
                </a:ext>
              </a:extLst>
            </p:cNvPr>
            <p:cNvSpPr txBox="1"/>
            <p:nvPr/>
          </p:nvSpPr>
          <p:spPr>
            <a:xfrm>
              <a:off x="9187232" y="2404997"/>
              <a:ext cx="1739395" cy="1480234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2800" dirty="0"/>
                <a:t>Epoch</a:t>
              </a:r>
            </a:p>
            <a:p>
              <a:pPr algn="ctr">
                <a:lnSpc>
                  <a:spcPct val="150000"/>
                </a:lnSpc>
              </a:pPr>
              <a:r>
                <a:rPr lang="en-US" sz="2800" dirty="0"/>
                <a:t>Second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8C0139E4-1432-0045-AF06-5286E7B04E0B}"/>
                </a:ext>
              </a:extLst>
            </p:cNvPr>
            <p:cNvCxnSpPr/>
            <p:nvPr/>
          </p:nvCxnSpPr>
          <p:spPr>
            <a:xfrm>
              <a:off x="9020827" y="3196225"/>
              <a:ext cx="2079321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6" name="Double Bracket 15">
              <a:extLst>
                <a:ext uri="{FF2B5EF4-FFF2-40B4-BE49-F238E27FC236}">
                  <a16:creationId xmlns:a16="http://schemas.microsoft.com/office/drawing/2014/main" id="{460AD711-8508-B846-95F6-2318F8A1ECDC}"/>
                </a:ext>
              </a:extLst>
            </p:cNvPr>
            <p:cNvSpPr/>
            <p:nvPr/>
          </p:nvSpPr>
          <p:spPr>
            <a:xfrm>
              <a:off x="8741695" y="2404997"/>
              <a:ext cx="2630466" cy="1640910"/>
            </a:xfrm>
            <a:prstGeom prst="bracketPair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8A85E912-3AFB-7A45-BF17-2D2081197BB9}"/>
              </a:ext>
            </a:extLst>
          </p:cNvPr>
          <p:cNvSpPr txBox="1"/>
          <p:nvPr/>
        </p:nvSpPr>
        <p:spPr>
          <a:xfrm>
            <a:off x="1652990" y="6325315"/>
            <a:ext cx="3416320" cy="52322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2"/>
                </a:solidFill>
              </a:rPr>
              <a:t>Machine Learning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E23FAD2-5AC1-DA4B-9F28-ADA58BFCA8D2}"/>
              </a:ext>
            </a:extLst>
          </p:cNvPr>
          <p:cNvSpPr txBox="1"/>
          <p:nvPr/>
        </p:nvSpPr>
        <p:spPr>
          <a:xfrm>
            <a:off x="8341314" y="6325315"/>
            <a:ext cx="1412567" cy="52322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5"/>
                </a:solidFill>
              </a:rPr>
              <a:t>System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76C429-1A1A-CE49-BB14-B8B8A49F3DCC}"/>
              </a:ext>
            </a:extLst>
          </p:cNvPr>
          <p:cNvSpPr txBox="1"/>
          <p:nvPr/>
        </p:nvSpPr>
        <p:spPr>
          <a:xfrm>
            <a:off x="5874327" y="4074605"/>
            <a:ext cx="1302327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8 P100 GPUs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FA3688A-1BF8-CB47-A29C-35B74821F827}"/>
              </a:ext>
            </a:extLst>
          </p:cNvPr>
          <p:cNvSpPr txBox="1"/>
          <p:nvPr/>
        </p:nvSpPr>
        <p:spPr>
          <a:xfrm>
            <a:off x="10363200" y="4086120"/>
            <a:ext cx="1523189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352 P100 GPUs</a:t>
            </a:r>
          </a:p>
        </p:txBody>
      </p:sp>
    </p:spTree>
    <p:extLst>
      <p:ext uri="{BB962C8B-B14F-4D97-AF65-F5344CB8AC3E}">
        <p14:creationId xmlns:p14="http://schemas.microsoft.com/office/powerpoint/2010/main" val="8296207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825D6-C527-AF4B-AEA5-F04112EE7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DB9878-D50F-F447-AFBC-07DE76E8C1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551" y="1468785"/>
            <a:ext cx="11187758" cy="5555469"/>
          </a:xfrm>
        </p:spPr>
        <p:txBody>
          <a:bodyPr>
            <a:normAutofit/>
          </a:bodyPr>
          <a:lstStyle/>
          <a:p>
            <a:r>
              <a:rPr lang="en-US" dirty="0"/>
              <a:t>Train ResNet-50 to state-of-the-art on 256 GPUs in 1 hour</a:t>
            </a:r>
          </a:p>
          <a:p>
            <a:pPr lvl="1"/>
            <a:r>
              <a:rPr lang="en-US" dirty="0"/>
              <a:t>90% scaling efficiency</a:t>
            </a:r>
          </a:p>
          <a:p>
            <a:endParaRPr lang="en-US" dirty="0"/>
          </a:p>
          <a:p>
            <a:r>
              <a:rPr lang="en-US" dirty="0"/>
              <a:t>Fairly careful study of the linear scaling rule</a:t>
            </a:r>
          </a:p>
          <a:p>
            <a:pPr lvl="1"/>
            <a:r>
              <a:rPr lang="en-US" dirty="0"/>
              <a:t>Observed limits to linear scaling do not depend on dataset size</a:t>
            </a:r>
          </a:p>
          <a:p>
            <a:pPr lvl="1"/>
            <a:r>
              <a:rPr lang="en-US" dirty="0"/>
              <a:t>But what is the limit?</a:t>
            </a:r>
          </a:p>
          <a:p>
            <a:pPr lvl="2"/>
            <a:r>
              <a:rPr lang="en-US" dirty="0"/>
              <a:t>You cannot indefinitely scale the learning rate …</a:t>
            </a:r>
          </a:p>
          <a:p>
            <a:pPr marL="14287" indent="0">
              <a:buNone/>
            </a:pPr>
            <a:r>
              <a:rPr lang="en-US" dirty="0"/>
              <a:t>Since then there has been a race to train ImageNet faster and several new large batch training methods have been developed (some with good foundation and some heuristics)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2438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F2B0F3-16ED-1646-871A-9BF87BA81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ImageNet Training Competition!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01F7746-DDE2-ED4E-9E87-E6B70DA93B5C}"/>
              </a:ext>
            </a:extLst>
          </p:cNvPr>
          <p:cNvGrpSpPr/>
          <p:nvPr/>
        </p:nvGrpSpPr>
        <p:grpSpPr>
          <a:xfrm>
            <a:off x="2263094" y="974059"/>
            <a:ext cx="7748743" cy="4762802"/>
            <a:chOff x="1515166" y="1002594"/>
            <a:chExt cx="7748743" cy="4762802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84D1DDA-BBD1-7F48-9FC5-250BD707318D}"/>
                </a:ext>
              </a:extLst>
            </p:cNvPr>
            <p:cNvGrpSpPr/>
            <p:nvPr/>
          </p:nvGrpSpPr>
          <p:grpSpPr>
            <a:xfrm>
              <a:off x="1515166" y="1002594"/>
              <a:ext cx="7748743" cy="4762802"/>
              <a:chOff x="952443" y="592123"/>
              <a:chExt cx="7293932" cy="5226988"/>
            </a:xfrm>
          </p:grpSpPr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4958A189-5E39-A540-B5AF-79F981FCB7D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2596521" y="2157625"/>
                <a:ext cx="642620" cy="479922"/>
              </a:xfrm>
              <a:prstGeom prst="rect">
                <a:avLst/>
              </a:prstGeom>
            </p:spPr>
          </p:pic>
          <p:graphicFrame>
            <p:nvGraphicFramePr>
              <p:cNvPr id="24" name="Chart 23">
                <a:extLst>
                  <a:ext uri="{FF2B5EF4-FFF2-40B4-BE49-F238E27FC236}">
                    <a16:creationId xmlns:a16="http://schemas.microsoft.com/office/drawing/2014/main" id="{A7CC0504-2879-6B45-8B51-28ADD1F4D664}"/>
                  </a:ext>
                </a:extLst>
              </p:cNvPr>
              <p:cNvGraphicFramePr/>
              <p:nvPr/>
            </p:nvGraphicFramePr>
            <p:xfrm>
              <a:off x="952443" y="592123"/>
              <a:ext cx="7293932" cy="5226988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3"/>
              </a:graphicData>
            </a:graphic>
          </p:graphicFrame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96396372-660F-F446-BA3F-80D2B605567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109901" y="2681350"/>
                <a:ext cx="716534" cy="333632"/>
              </a:xfrm>
              <a:prstGeom prst="rect">
                <a:avLst/>
              </a:prstGeom>
            </p:spPr>
          </p:pic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04D7BF03-013D-F841-9D66-D77C42A109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980852" y="2350859"/>
                <a:ext cx="483116" cy="483116"/>
              </a:xfrm>
              <a:prstGeom prst="rect">
                <a:avLst/>
              </a:prstGeom>
            </p:spPr>
          </p:pic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7F6EEC28-E9B7-DA47-93A8-54EE34EA4B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826435" y="3133789"/>
                <a:ext cx="450828" cy="450828"/>
              </a:xfrm>
              <a:prstGeom prst="rect">
                <a:avLst/>
              </a:prstGeom>
            </p:spPr>
          </p:pic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41124C3D-BAF5-6C4B-AA50-49A6B08DC6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599127" y="3611264"/>
                <a:ext cx="476853" cy="476853"/>
              </a:xfrm>
              <a:prstGeom prst="rect">
                <a:avLst/>
              </a:prstGeom>
            </p:spPr>
          </p:pic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BE0870B-A944-F346-9551-4C21AB83D6A8}"/>
                  </a:ext>
                </a:extLst>
              </p:cNvPr>
              <p:cNvSpPr txBox="1"/>
              <p:nvPr/>
            </p:nvSpPr>
            <p:spPr>
              <a:xfrm>
                <a:off x="1837828" y="641845"/>
                <a:ext cx="5468030" cy="776877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marL="342900" marR="0" lvl="0" indent="-34290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Arial"/>
                    <a:sym typeface="Arial"/>
                  </a:rPr>
                  <a:t>ImageNet is a dataset of 1.2M 224x224 images</a:t>
                </a:r>
              </a:p>
              <a:p>
                <a:pPr marL="0" marR="0" lvl="0" indent="341313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Arial"/>
                    <a:sym typeface="Arial"/>
                  </a:rPr>
                  <a:t>Training 720 hours </a:t>
                </a: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Arial"/>
                    <a:sym typeface="Wingdings" pitchFamily="2" charset="2"/>
                  </a:rPr>
                  <a:t> &lt;1 minute</a:t>
                </a:r>
                <a:endPara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Arial"/>
                  <a:sym typeface="Arial"/>
                </a:endParaRPr>
              </a:p>
            </p:txBody>
          </p:sp>
          <p:sp>
            <p:nvSpPr>
              <p:cNvPr id="30" name="Arrow: Up-Down 11">
                <a:extLst>
                  <a:ext uri="{FF2B5EF4-FFF2-40B4-BE49-F238E27FC236}">
                    <a16:creationId xmlns:a16="http://schemas.microsoft.com/office/drawing/2014/main" id="{F6CAB704-8A20-7248-B657-457985707F89}"/>
                  </a:ext>
                </a:extLst>
              </p:cNvPr>
              <p:cNvSpPr/>
              <p:nvPr/>
            </p:nvSpPr>
            <p:spPr>
              <a:xfrm>
                <a:off x="7333411" y="1090800"/>
                <a:ext cx="512956" cy="3118302"/>
              </a:xfrm>
              <a:prstGeom prst="upDownArrow">
                <a:avLst/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  <a:sym typeface="Arial"/>
                </a:endParaRPr>
              </a:p>
            </p:txBody>
          </p:sp>
        </p:grp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903C5CF5-2E32-7F40-9C39-A31050AD502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741691" y="3838329"/>
              <a:ext cx="680630" cy="223612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F45DBB52-794F-464C-8254-BDACE05636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082433" y="4054147"/>
              <a:ext cx="853876" cy="217104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DF9ED4B-B49E-584C-94BC-B2B323D6D81D}"/>
                </a:ext>
              </a:extLst>
            </p:cNvPr>
            <p:cNvSpPr txBox="1"/>
            <p:nvPr/>
          </p:nvSpPr>
          <p:spPr>
            <a:xfrm>
              <a:off x="8888630" y="4427607"/>
              <a:ext cx="457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/>
                <a:sym typeface="Arial"/>
              </a:endParaRPr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16E034F4-E487-3347-8A2F-434759312D21}"/>
                </a:ext>
              </a:extLst>
            </p:cNvPr>
            <p:cNvPicPr>
              <a:picLocks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635779" y="4271251"/>
              <a:ext cx="717472" cy="252652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F5DF8A12-1BDC-9545-B625-6888F382779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41266" y="4550697"/>
              <a:ext cx="547364" cy="275907"/>
            </a:xfrm>
            <a:prstGeom prst="rect">
              <a:avLst/>
            </a:prstGeom>
          </p:spPr>
        </p:pic>
      </p:grpSp>
      <p:pic>
        <p:nvPicPr>
          <p:cNvPr id="31" name="Picture 2" descr="Forrest Iandola - Co-Founder at DeepScale | The Org">
            <a:extLst>
              <a:ext uri="{FF2B5EF4-FFF2-40B4-BE49-F238E27FC236}">
                <a16:creationId xmlns:a16="http://schemas.microsoft.com/office/drawing/2014/main" id="{433815C4-815E-734E-90CB-6E0E4B0FF0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435" y="1809166"/>
            <a:ext cx="1249122" cy="1249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3165583D-6722-0148-9733-A32B9A2865B3}"/>
              </a:ext>
            </a:extLst>
          </p:cNvPr>
          <p:cNvSpPr txBox="1"/>
          <p:nvPr/>
        </p:nvSpPr>
        <p:spPr>
          <a:xfrm>
            <a:off x="160435" y="3170794"/>
            <a:ext cx="11407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/>
                <a:sym typeface="Arial"/>
              </a:rPr>
              <a:t>Iandola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/>
              <a:sym typeface="Arial"/>
            </a:endParaRPr>
          </a:p>
        </p:txBody>
      </p:sp>
      <p:pic>
        <p:nvPicPr>
          <p:cNvPr id="33" name="Picture 4" descr="Yang You (@YangYou1991) / Twitter">
            <a:extLst>
              <a:ext uri="{FF2B5EF4-FFF2-40B4-BE49-F238E27FC236}">
                <a16:creationId xmlns:a16="http://schemas.microsoft.com/office/drawing/2014/main" id="{046D6EA3-A57F-B04B-B20B-BC781DCF5B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013" y="3663193"/>
            <a:ext cx="1018464" cy="1018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0DA14120-D024-A845-8C70-AA7B13ECED99}"/>
              </a:ext>
            </a:extLst>
          </p:cNvPr>
          <p:cNvSpPr txBox="1"/>
          <p:nvPr/>
        </p:nvSpPr>
        <p:spPr>
          <a:xfrm>
            <a:off x="214639" y="4814268"/>
            <a:ext cx="11407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/>
                <a:sym typeface="Arial"/>
              </a:rPr>
              <a:t>Yang You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BAF53A8-578E-BE4E-A616-5795AD714094}"/>
              </a:ext>
            </a:extLst>
          </p:cNvPr>
          <p:cNvSpPr/>
          <p:nvPr/>
        </p:nvSpPr>
        <p:spPr>
          <a:xfrm>
            <a:off x="268844" y="5823188"/>
            <a:ext cx="11438343" cy="954107"/>
          </a:xfrm>
          <a:prstGeom prst="rect">
            <a:avLst/>
          </a:prstGeom>
          <a:ln w="9525">
            <a:solidFill>
              <a:schemeClr val="tx1"/>
            </a:solidFill>
            <a:prstDash val="dash"/>
          </a:ln>
        </p:spPr>
        <p:txBody>
          <a:bodyPr wrap="square">
            <a:spAutoFit/>
          </a:bodyPr>
          <a:lstStyle/>
          <a:p>
            <a:pPr marL="285750" marR="0" lvl="0" indent="-28575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/>
                <a:sym typeface="Arial"/>
              </a:rPr>
              <a:t>Iandola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/>
                <a:sym typeface="Arial"/>
              </a:rPr>
              <a:t> FN,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/>
                <a:sym typeface="Arial"/>
              </a:rPr>
              <a:t>Moskewicz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/>
                <a:sym typeface="Arial"/>
              </a:rPr>
              <a:t> MW, Ashraf K,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/>
                <a:sym typeface="Arial"/>
              </a:rPr>
              <a:t>Keutzer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/>
                <a:sym typeface="Arial"/>
              </a:rPr>
              <a:t> K. 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/>
                <a:sym typeface="Arial"/>
              </a:rPr>
              <a:t>FireCaffe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/>
                <a:sym typeface="Arial"/>
              </a:rPr>
              <a:t>: near-linear acceleration of deep neural network training on compute clusters. In Proceedings of the IEEE Conference on Computer Vision and Pattern Recognition 2016 (pp. 2592-2600).</a:t>
            </a:r>
          </a:p>
          <a:p>
            <a:pPr marL="285750" marR="0" lvl="0" indent="-28575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/>
                <a:sym typeface="Arial"/>
              </a:rPr>
              <a:t>You Y, Zhang Z, Hsieh CJ,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/>
                <a:sym typeface="Arial"/>
              </a:rPr>
              <a:t>Demmel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/>
                <a:sym typeface="Arial"/>
              </a:rPr>
              <a:t> J,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/>
                <a:sym typeface="Arial"/>
              </a:rPr>
              <a:t>Keutzer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/>
                <a:sym typeface="Arial"/>
              </a:rPr>
              <a:t> K. 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/>
                <a:sym typeface="Arial"/>
              </a:rPr>
              <a:t>Imagenet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/>
                <a:sym typeface="Arial"/>
              </a:rPr>
              <a:t> training in minutes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/>
                <a:sym typeface="Arial"/>
              </a:rPr>
              <a:t>. In Proceedings of the 47th International Conference on Parallel Processing 2018 Aug 13 (p. 1) ACM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/>
                <a:sym typeface="Arial"/>
              </a:rPr>
              <a:t>(Best Paper Award)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0B92184-C0E1-134C-8417-A58C23F6B763}"/>
              </a:ext>
            </a:extLst>
          </p:cNvPr>
          <p:cNvSpPr txBox="1"/>
          <p:nvPr/>
        </p:nvSpPr>
        <p:spPr>
          <a:xfrm>
            <a:off x="9812563" y="1640973"/>
            <a:ext cx="244217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/>
                <a:sym typeface="Arial"/>
              </a:rPr>
              <a:t>Latest record:</a:t>
            </a:r>
          </a:p>
          <a:p>
            <a:pPr marR="0" lvl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b="1" kern="1200" dirty="0">
                <a:solidFill>
                  <a:prstClr val="black"/>
                </a:solidFill>
                <a:latin typeface="Calibri"/>
                <a:ea typeface="+mn-ea"/>
              </a:rPr>
              <a:t>14 seconds on </a:t>
            </a:r>
            <a:r>
              <a:rPr lang="en-US" sz="2000" b="1" kern="1200" dirty="0">
                <a:solidFill>
                  <a:prstClr val="black"/>
                </a:solidFill>
                <a:highlight>
                  <a:srgbClr val="00FF00"/>
                </a:highlight>
                <a:latin typeface="Calibri"/>
                <a:ea typeface="+mn-ea"/>
              </a:rPr>
              <a:t>TPUv4-6912</a:t>
            </a:r>
          </a:p>
          <a:p>
            <a:pPr marR="0" lvl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/>
                <a:sym typeface="Arial"/>
              </a:rPr>
              <a:t>(as of Feb 2022)</a:t>
            </a:r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625C0AED-CDCB-604B-BA82-46F8FC3B3BEC}"/>
              </a:ext>
            </a:extLst>
          </p:cNvPr>
          <p:cNvSpPr/>
          <p:nvPr/>
        </p:nvSpPr>
        <p:spPr>
          <a:xfrm>
            <a:off x="3868870" y="1758746"/>
            <a:ext cx="4485566" cy="90186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Arial"/>
              </a:rPr>
              <a:t>200,000x Speedup in 10 years</a:t>
            </a:r>
          </a:p>
        </p:txBody>
      </p:sp>
    </p:spTree>
    <p:extLst>
      <p:ext uri="{BB962C8B-B14F-4D97-AF65-F5344CB8AC3E}">
        <p14:creationId xmlns:p14="http://schemas.microsoft.com/office/powerpoint/2010/main" val="3693255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4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00496-CE4A-9B4D-9CA0-1AA2C5FD67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Very active area of research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06CF1D-0CC9-DE4B-A98C-1AF8C1E351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4287" indent="0">
              <a:buNone/>
            </a:pPr>
            <a:r>
              <a:rPr lang="en-US" dirty="0"/>
              <a:t>Large batch training is very brittle and often requires a lot of tuning to the point that it is often not worth the extra compute. Solving this is still an open research area:</a:t>
            </a:r>
          </a:p>
          <a:p>
            <a:r>
              <a:rPr lang="en-US" dirty="0" err="1"/>
              <a:t>Golmant</a:t>
            </a:r>
            <a:r>
              <a:rPr lang="en-US" dirty="0"/>
              <a:t>, Noah, et al. "On the computational inefficiency of large batch sizes for stochastic gradient descent” </a:t>
            </a:r>
            <a:r>
              <a:rPr lang="en-US" b="1" dirty="0"/>
              <a:t>(Cal)</a:t>
            </a:r>
          </a:p>
          <a:p>
            <a:r>
              <a:rPr lang="en-US" dirty="0" err="1"/>
              <a:t>Shallue</a:t>
            </a:r>
            <a:r>
              <a:rPr lang="en-US" dirty="0"/>
              <a:t> et al. “Measuring the Effects of Data Parallelism on Neural Network Training” </a:t>
            </a:r>
            <a:r>
              <a:rPr lang="en-US" b="1" dirty="0"/>
              <a:t>(Google)</a:t>
            </a:r>
          </a:p>
          <a:p>
            <a:r>
              <a:rPr lang="en-US" dirty="0"/>
              <a:t>You, Yang, et al. "Large batch optimization for deep learning: Training BERT in 76 minutes." </a:t>
            </a:r>
            <a:r>
              <a:rPr lang="en-US" b="1" dirty="0"/>
              <a:t>(Cal)</a:t>
            </a:r>
          </a:p>
        </p:txBody>
      </p:sp>
    </p:spTree>
    <p:extLst>
      <p:ext uri="{BB962C8B-B14F-4D97-AF65-F5344CB8AC3E}">
        <p14:creationId xmlns:p14="http://schemas.microsoft.com/office/powerpoint/2010/main" val="27978341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4FFD26-0C93-9146-8F35-B973F3BE3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Parallelism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18BBEE-20D0-444F-B68B-E26099CAC3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551" y="1468786"/>
            <a:ext cx="10801349" cy="5370960"/>
          </a:xfrm>
        </p:spPr>
        <p:txBody>
          <a:bodyPr>
            <a:normAutofit/>
          </a:bodyPr>
          <a:lstStyle/>
          <a:p>
            <a:r>
              <a:rPr lang="en-US" sz="2400" dirty="0"/>
              <a:t>An efficient parallel training method where the comm time is independent of processors with ring </a:t>
            </a:r>
            <a:r>
              <a:rPr lang="en-US" sz="2400" dirty="0" err="1"/>
              <a:t>allreduce</a:t>
            </a:r>
            <a:endParaRPr lang="en-US" sz="2400" dirty="0"/>
          </a:p>
          <a:p>
            <a:r>
              <a:rPr lang="en-US" sz="2400" dirty="0"/>
              <a:t>Very easy to implement. Only requires </a:t>
            </a:r>
            <a:r>
              <a:rPr lang="en-US" sz="2400" dirty="0" err="1"/>
              <a:t>allreduce</a:t>
            </a:r>
            <a:r>
              <a:rPr lang="en-US" sz="2400" dirty="0"/>
              <a:t> operation before updating parameters</a:t>
            </a:r>
          </a:p>
          <a:p>
            <a:r>
              <a:rPr lang="en-US" sz="2400" dirty="0"/>
              <a:t>Very challenging to scale. Using large batch training is not an option as it hurts generalization performance.</a:t>
            </a:r>
          </a:p>
          <a:p>
            <a:pPr lvl="1"/>
            <a:r>
              <a:rPr lang="en-US" sz="2000" dirty="0"/>
              <a:t>Existing solutions often require a lot of tuning (outside of ResNet-50 on ImageNet)</a:t>
            </a:r>
          </a:p>
          <a:p>
            <a:r>
              <a:rPr lang="en-US" sz="2400" dirty="0"/>
              <a:t>Does not work for large models such as GPT-3 which are too large to fit in one GPU</a:t>
            </a:r>
          </a:p>
          <a:p>
            <a:r>
              <a:rPr lang="en-US" sz="2400" dirty="0"/>
              <a:t>Processes are never idle</a:t>
            </a:r>
          </a:p>
        </p:txBody>
      </p:sp>
    </p:spTree>
    <p:extLst>
      <p:ext uri="{BB962C8B-B14F-4D97-AF65-F5344CB8AC3E}">
        <p14:creationId xmlns:p14="http://schemas.microsoft.com/office/powerpoint/2010/main" val="5728543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F3E9108-99E4-324B-919F-CE417FBE5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Pipeline Parallelism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48AD8EB-DA8F-D842-A61D-59538BA57D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Really a form of model parallelism</a:t>
            </a:r>
          </a:p>
        </p:txBody>
      </p:sp>
    </p:spTree>
    <p:extLst>
      <p:ext uri="{BB962C8B-B14F-4D97-AF65-F5344CB8AC3E}">
        <p14:creationId xmlns:p14="http://schemas.microsoft.com/office/powerpoint/2010/main" val="12040646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6E9ED-7499-5547-833A-2E920D4923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Parallel and distributed training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D1CBF9-B8EC-CB4E-80BA-1F76C269BB2E}"/>
              </a:ext>
            </a:extLst>
          </p:cNvPr>
          <p:cNvSpPr txBox="1"/>
          <p:nvPr/>
        </p:nvSpPr>
        <p:spPr>
          <a:xfrm>
            <a:off x="688583" y="4595192"/>
            <a:ext cx="312925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Pros:</a:t>
            </a:r>
          </a:p>
          <a:p>
            <a:r>
              <a:rPr lang="en-US" sz="1600" b="1" dirty="0"/>
              <a:t>    </a:t>
            </a:r>
            <a:r>
              <a:rPr lang="en-US" sz="1600" dirty="0"/>
              <a:t>a.  Easy to realize</a:t>
            </a:r>
          </a:p>
          <a:p>
            <a:endParaRPr lang="en-US" sz="1600" dirty="0"/>
          </a:p>
          <a:p>
            <a:r>
              <a:rPr lang="en-US" sz="1600" b="1" dirty="0"/>
              <a:t>Cons:</a:t>
            </a:r>
          </a:p>
          <a:p>
            <a:r>
              <a:rPr lang="en-US" sz="1600" b="1" dirty="0"/>
              <a:t>    </a:t>
            </a:r>
            <a:r>
              <a:rPr lang="en-US" sz="1600" dirty="0"/>
              <a:t>a.  Not work for large models</a:t>
            </a:r>
          </a:p>
          <a:p>
            <a:r>
              <a:rPr lang="en-US" sz="1600" dirty="0"/>
              <a:t>    b.  High </a:t>
            </a:r>
            <a:r>
              <a:rPr lang="en-US" sz="1600" dirty="0" err="1"/>
              <a:t>allreduce</a:t>
            </a:r>
            <a:r>
              <a:rPr lang="en-US" sz="1600" dirty="0"/>
              <a:t> overhead</a:t>
            </a:r>
            <a:endParaRPr lang="en-CH" sz="16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A63E8CB-6D75-B641-B603-7DC23423BF82}"/>
              </a:ext>
            </a:extLst>
          </p:cNvPr>
          <p:cNvSpPr/>
          <p:nvPr/>
        </p:nvSpPr>
        <p:spPr>
          <a:xfrm>
            <a:off x="868603" y="1066800"/>
            <a:ext cx="22559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/>
              <a:t>Data parallelism</a:t>
            </a:r>
            <a:endParaRPr lang="en-CH" sz="24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1D7870-C8FF-3A45-9FDF-8ED9C09489AD}"/>
              </a:ext>
            </a:extLst>
          </p:cNvPr>
          <p:cNvSpPr txBox="1"/>
          <p:nvPr/>
        </p:nvSpPr>
        <p:spPr>
          <a:xfrm>
            <a:off x="4196719" y="3176972"/>
            <a:ext cx="410445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Pros:</a:t>
            </a:r>
          </a:p>
          <a:p>
            <a:r>
              <a:rPr lang="en-US" sz="1600" b="1" dirty="0"/>
              <a:t>    </a:t>
            </a:r>
            <a:r>
              <a:rPr lang="en-US" sz="1600" dirty="0"/>
              <a:t>a.  Make large model training feasible</a:t>
            </a:r>
          </a:p>
          <a:p>
            <a:r>
              <a:rPr lang="en-US" sz="1600" dirty="0"/>
              <a:t>    b.  No collective, only P2P</a:t>
            </a:r>
          </a:p>
          <a:p>
            <a:endParaRPr lang="en-US" sz="1600" dirty="0"/>
          </a:p>
          <a:p>
            <a:r>
              <a:rPr lang="en-US" sz="1600" b="1" dirty="0"/>
              <a:t>Cons:</a:t>
            </a:r>
          </a:p>
          <a:p>
            <a:r>
              <a:rPr lang="en-US" sz="1600" b="1" dirty="0"/>
              <a:t>    </a:t>
            </a:r>
            <a:r>
              <a:rPr lang="en-US" sz="1600" dirty="0"/>
              <a:t>a.  Bubbles in pipeline</a:t>
            </a:r>
          </a:p>
          <a:p>
            <a:r>
              <a:rPr lang="en-US" sz="1600" dirty="0"/>
              <a:t>    b.  Removing bubbles leads to stale weights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175A21F-5378-3C44-8225-6521712E1E6E}"/>
              </a:ext>
            </a:extLst>
          </p:cNvPr>
          <p:cNvSpPr/>
          <p:nvPr/>
        </p:nvSpPr>
        <p:spPr>
          <a:xfrm>
            <a:off x="4517163" y="1288865"/>
            <a:ext cx="26866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/>
              <a:t>Pipeline parallelism</a:t>
            </a:r>
            <a:endParaRPr lang="en-CH" sz="2400" b="1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F76E712-37B2-A248-9C83-28D15E37B2D8}"/>
              </a:ext>
            </a:extLst>
          </p:cNvPr>
          <p:cNvCxnSpPr>
            <a:cxnSpLocks/>
          </p:cNvCxnSpPr>
          <p:nvPr/>
        </p:nvCxnSpPr>
        <p:spPr>
          <a:xfrm>
            <a:off x="4036955" y="1087904"/>
            <a:ext cx="0" cy="5086144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C7125D2-2A13-224B-8898-D2EC190F92C1}"/>
              </a:ext>
            </a:extLst>
          </p:cNvPr>
          <p:cNvCxnSpPr>
            <a:cxnSpLocks/>
          </p:cNvCxnSpPr>
          <p:nvPr/>
        </p:nvCxnSpPr>
        <p:spPr>
          <a:xfrm>
            <a:off x="8031284" y="1087904"/>
            <a:ext cx="0" cy="5086144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F565CB2C-E021-7E48-BBEE-7ED39F8A91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15" y="1481361"/>
            <a:ext cx="3964506" cy="309067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2685289-F04D-C14C-B0BB-88DC423B6C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0715" y="1635902"/>
            <a:ext cx="3870569" cy="179309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7957C6E-740A-3741-A282-E4046769C826}"/>
              </a:ext>
            </a:extLst>
          </p:cNvPr>
          <p:cNvSpPr/>
          <p:nvPr/>
        </p:nvSpPr>
        <p:spPr>
          <a:xfrm>
            <a:off x="117552" y="6442364"/>
            <a:ext cx="2597939" cy="307777"/>
          </a:xfrm>
          <a:prstGeom prst="rect">
            <a:avLst/>
          </a:prstGeom>
          <a:ln w="9525">
            <a:solidFill>
              <a:schemeClr val="tx1"/>
            </a:solidFill>
            <a:prstDash val="dash"/>
          </a:ln>
        </p:spPr>
        <p:txBody>
          <a:bodyPr wrap="square">
            <a:spAutoFit/>
          </a:bodyPr>
          <a:lstStyle/>
          <a:p>
            <a:pPr hangingPunct="0">
              <a:buClrTx/>
              <a:defRPr/>
            </a:pPr>
            <a:r>
              <a:rPr lang="en-US" kern="1200" dirty="0"/>
              <a:t>Slide: Courtesy of </a:t>
            </a:r>
            <a:r>
              <a:rPr lang="en-US" kern="1200" dirty="0" err="1"/>
              <a:t>Shigang</a:t>
            </a:r>
            <a:r>
              <a:rPr lang="en-US" kern="1200" dirty="0"/>
              <a:t> Li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BB6C1DB-02CD-124A-BF5A-4C4D5995ACF1}"/>
              </a:ext>
            </a:extLst>
          </p:cNvPr>
          <p:cNvSpPr txBox="1"/>
          <p:nvPr/>
        </p:nvSpPr>
        <p:spPr>
          <a:xfrm>
            <a:off x="8443075" y="3208840"/>
            <a:ext cx="360164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Pros:</a:t>
            </a:r>
          </a:p>
          <a:p>
            <a:r>
              <a:rPr lang="en-US" sz="1600" b="1" dirty="0"/>
              <a:t>    </a:t>
            </a:r>
            <a:r>
              <a:rPr lang="en-US" sz="1600" dirty="0"/>
              <a:t>a.  Make large model training feasible</a:t>
            </a:r>
          </a:p>
          <a:p>
            <a:endParaRPr lang="en-US" sz="1600" dirty="0"/>
          </a:p>
          <a:p>
            <a:r>
              <a:rPr lang="en-US" sz="1600" b="1" dirty="0"/>
              <a:t>Cons:</a:t>
            </a:r>
          </a:p>
          <a:p>
            <a:r>
              <a:rPr lang="en-US" altLang="zh-CN" sz="1600" b="1" dirty="0"/>
              <a:t>    </a:t>
            </a:r>
            <a:r>
              <a:rPr lang="en-US" altLang="zh-CN" sz="1600" dirty="0"/>
              <a:t>b.  Communication for each operator (or each layer)</a:t>
            </a:r>
            <a:endParaRPr lang="en-CH" sz="16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CADDC00-7F44-E64A-B425-41645921D33E}"/>
              </a:ext>
            </a:extLst>
          </p:cNvPr>
          <p:cNvSpPr/>
          <p:nvPr/>
        </p:nvSpPr>
        <p:spPr>
          <a:xfrm>
            <a:off x="8780899" y="1332420"/>
            <a:ext cx="276550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/>
              <a:t>Model parallelism</a:t>
            </a:r>
            <a:endParaRPr lang="en-CH" sz="2400" b="1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9367BBA-8C1B-5B4B-8F2A-B3B93882A1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4204" y="1635902"/>
            <a:ext cx="4123066" cy="1428979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DB3B78CD-14D5-DD48-9FCF-28313264F7AB}"/>
              </a:ext>
            </a:extLst>
          </p:cNvPr>
          <p:cNvSpPr/>
          <p:nvPr/>
        </p:nvSpPr>
        <p:spPr>
          <a:xfrm>
            <a:off x="4036953" y="1055972"/>
            <a:ext cx="4030331" cy="5086144"/>
          </a:xfrm>
          <a:prstGeom prst="rect">
            <a:avLst/>
          </a:prstGeom>
          <a:solidFill>
            <a:schemeClr val="accent6">
              <a:lumMod val="40000"/>
              <a:lumOff val="60000"/>
              <a:alpha val="28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03956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413BC-CC38-D747-A7B5-A6C84C04C9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552" y="0"/>
            <a:ext cx="10801350" cy="1325563"/>
          </a:xfrm>
        </p:spPr>
        <p:txBody>
          <a:bodyPr/>
          <a:lstStyle/>
          <a:p>
            <a:r>
              <a:rPr lang="en-US" dirty="0"/>
              <a:t>Pipeline Parallelism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625D02-86F6-D840-9FCB-0DC67FC9B4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2632" b="64637"/>
          <a:stretch/>
        </p:blipFill>
        <p:spPr>
          <a:xfrm>
            <a:off x="4231245" y="1288960"/>
            <a:ext cx="3945097" cy="21400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D100A50-5270-FC4B-A0B1-BBB14395C6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t="9139" r="82992" b="52674"/>
          <a:stretch/>
        </p:blipFill>
        <p:spPr>
          <a:xfrm>
            <a:off x="242244" y="1521795"/>
            <a:ext cx="436629" cy="2171789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DDAF61BE-624D-3046-9F56-BE6CE2E026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5390" y="1361688"/>
            <a:ext cx="1212433" cy="2140041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B46042F6-58CB-4F47-909E-4C69A62014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5345" y="1781791"/>
            <a:ext cx="232522" cy="315199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9B440943-9139-B643-B7CF-0324973FE9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72294" y="1358303"/>
            <a:ext cx="1212434" cy="547453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5B180244-5A60-8048-A707-BB9552C48A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72295" y="1903508"/>
            <a:ext cx="1212434" cy="547453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D54386CA-9CB3-0645-9E84-A21A1EF7490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72295" y="2433787"/>
            <a:ext cx="1212434" cy="547453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C12E215C-2C5F-5F43-8963-A1B48A5F653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72295" y="2970420"/>
            <a:ext cx="1212434" cy="547453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02C711CA-1B6B-B44D-A847-A1EA60ABA6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1123" y="2314133"/>
            <a:ext cx="232522" cy="315199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3F96B7A6-EE6F-1E4A-9462-559343B60E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5345" y="2848160"/>
            <a:ext cx="232522" cy="315199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0642E4C2-6868-B04E-B95B-1A925F6D449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37497" y="2850000"/>
            <a:ext cx="232520" cy="315199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B0D6A7E7-5F67-3C4E-A97C-F8CB77B4678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34180" y="2322812"/>
            <a:ext cx="232520" cy="315199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57FA3171-F1E4-AB4F-9C8B-C04F8A9248B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34180" y="1779577"/>
            <a:ext cx="232520" cy="315199"/>
          </a:xfrm>
          <a:prstGeom prst="rect">
            <a:avLst/>
          </a:prstGeom>
        </p:spPr>
      </p:pic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5BD5DF24-8F95-0A4B-9F1F-F401E1A6679A}"/>
              </a:ext>
            </a:extLst>
          </p:cNvPr>
          <p:cNvCxnSpPr>
            <a:cxnSpLocks/>
          </p:cNvCxnSpPr>
          <p:nvPr/>
        </p:nvCxnSpPr>
        <p:spPr>
          <a:xfrm>
            <a:off x="4681919" y="1896065"/>
            <a:ext cx="180020" cy="116531"/>
          </a:xfrm>
          <a:prstGeom prst="straightConnector1">
            <a:avLst/>
          </a:prstGeom>
          <a:ln w="2540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9A600D05-702C-BA49-921C-F3DC329B4D53}"/>
              </a:ext>
            </a:extLst>
          </p:cNvPr>
          <p:cNvCxnSpPr>
            <a:cxnSpLocks/>
          </p:cNvCxnSpPr>
          <p:nvPr/>
        </p:nvCxnSpPr>
        <p:spPr>
          <a:xfrm>
            <a:off x="5159003" y="2373442"/>
            <a:ext cx="180020" cy="116531"/>
          </a:xfrm>
          <a:prstGeom prst="straightConnector1">
            <a:avLst/>
          </a:prstGeom>
          <a:ln w="2540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5A60E526-C993-9749-A192-27A2FC53AEE2}"/>
              </a:ext>
            </a:extLst>
          </p:cNvPr>
          <p:cNvCxnSpPr>
            <a:cxnSpLocks/>
          </p:cNvCxnSpPr>
          <p:nvPr/>
        </p:nvCxnSpPr>
        <p:spPr>
          <a:xfrm>
            <a:off x="5662337" y="2864709"/>
            <a:ext cx="180020" cy="116531"/>
          </a:xfrm>
          <a:prstGeom prst="straightConnector1">
            <a:avLst/>
          </a:prstGeom>
          <a:ln w="2540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A7850753-EA59-E749-ACAF-58FCCEE48872}"/>
              </a:ext>
            </a:extLst>
          </p:cNvPr>
          <p:cNvCxnSpPr>
            <a:cxnSpLocks/>
          </p:cNvCxnSpPr>
          <p:nvPr/>
        </p:nvCxnSpPr>
        <p:spPr>
          <a:xfrm flipV="1">
            <a:off x="7132445" y="2352456"/>
            <a:ext cx="159888" cy="119276"/>
          </a:xfrm>
          <a:prstGeom prst="straightConnector1">
            <a:avLst/>
          </a:prstGeom>
          <a:ln w="2540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13C89147-01AE-954B-9724-9ED353CB686A}"/>
              </a:ext>
            </a:extLst>
          </p:cNvPr>
          <p:cNvCxnSpPr>
            <a:cxnSpLocks/>
          </p:cNvCxnSpPr>
          <p:nvPr/>
        </p:nvCxnSpPr>
        <p:spPr>
          <a:xfrm flipV="1">
            <a:off x="6633526" y="2832104"/>
            <a:ext cx="159888" cy="119276"/>
          </a:xfrm>
          <a:prstGeom prst="straightConnector1">
            <a:avLst/>
          </a:prstGeom>
          <a:ln w="2540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3BB46CDD-51F1-1546-A5B1-40786B0FA394}"/>
              </a:ext>
            </a:extLst>
          </p:cNvPr>
          <p:cNvCxnSpPr>
            <a:cxnSpLocks/>
          </p:cNvCxnSpPr>
          <p:nvPr/>
        </p:nvCxnSpPr>
        <p:spPr>
          <a:xfrm flipV="1">
            <a:off x="7603726" y="1858247"/>
            <a:ext cx="159888" cy="119276"/>
          </a:xfrm>
          <a:prstGeom prst="straightConnector1">
            <a:avLst/>
          </a:prstGeom>
          <a:ln w="2540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24CF0D8-5E2A-CE41-A9DF-F0091323A034}"/>
              </a:ext>
            </a:extLst>
          </p:cNvPr>
          <p:cNvCxnSpPr>
            <a:cxnSpLocks/>
          </p:cNvCxnSpPr>
          <p:nvPr/>
        </p:nvCxnSpPr>
        <p:spPr>
          <a:xfrm>
            <a:off x="4296156" y="1274672"/>
            <a:ext cx="1546201" cy="142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B655191E-9DD6-2940-9DD3-D4421C3BF1D4}"/>
              </a:ext>
            </a:extLst>
          </p:cNvPr>
          <p:cNvSpPr txBox="1"/>
          <p:nvPr/>
        </p:nvSpPr>
        <p:spPr>
          <a:xfrm>
            <a:off x="4531952" y="883457"/>
            <a:ext cx="1972549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000" dirty="0"/>
              <a:t>Time</a:t>
            </a:r>
          </a:p>
        </p:txBody>
      </p:sp>
      <p:sp>
        <p:nvSpPr>
          <p:cNvPr id="61" name="Freeform 60">
            <a:extLst>
              <a:ext uri="{FF2B5EF4-FFF2-40B4-BE49-F238E27FC236}">
                <a16:creationId xmlns:a16="http://schemas.microsoft.com/office/drawing/2014/main" id="{76E9909E-A06C-7D46-9EB3-6E8FE9EF1373}"/>
              </a:ext>
            </a:extLst>
          </p:cNvPr>
          <p:cNvSpPr/>
          <p:nvPr/>
        </p:nvSpPr>
        <p:spPr>
          <a:xfrm>
            <a:off x="4759702" y="1439333"/>
            <a:ext cx="2895600" cy="1456267"/>
          </a:xfrm>
          <a:custGeom>
            <a:avLst/>
            <a:gdLst>
              <a:gd name="connsiteX0" fmla="*/ 0 w 2895600"/>
              <a:gd name="connsiteY0" fmla="*/ 0 h 1456267"/>
              <a:gd name="connsiteX1" fmla="*/ 0 w 2895600"/>
              <a:gd name="connsiteY1" fmla="*/ 499534 h 1456267"/>
              <a:gd name="connsiteX2" fmla="*/ 482600 w 2895600"/>
              <a:gd name="connsiteY2" fmla="*/ 499534 h 1456267"/>
              <a:gd name="connsiteX3" fmla="*/ 482600 w 2895600"/>
              <a:gd name="connsiteY3" fmla="*/ 973667 h 1456267"/>
              <a:gd name="connsiteX4" fmla="*/ 965200 w 2895600"/>
              <a:gd name="connsiteY4" fmla="*/ 973667 h 1456267"/>
              <a:gd name="connsiteX5" fmla="*/ 965200 w 2895600"/>
              <a:gd name="connsiteY5" fmla="*/ 1456267 h 1456267"/>
              <a:gd name="connsiteX6" fmla="*/ 1938867 w 2895600"/>
              <a:gd name="connsiteY6" fmla="*/ 1456267 h 1456267"/>
              <a:gd name="connsiteX7" fmla="*/ 1938867 w 2895600"/>
              <a:gd name="connsiteY7" fmla="*/ 956734 h 1456267"/>
              <a:gd name="connsiteX8" fmla="*/ 2413000 w 2895600"/>
              <a:gd name="connsiteY8" fmla="*/ 956734 h 1456267"/>
              <a:gd name="connsiteX9" fmla="*/ 2413000 w 2895600"/>
              <a:gd name="connsiteY9" fmla="*/ 482600 h 1456267"/>
              <a:gd name="connsiteX10" fmla="*/ 2895600 w 2895600"/>
              <a:gd name="connsiteY10" fmla="*/ 491067 h 1456267"/>
              <a:gd name="connsiteX11" fmla="*/ 2895600 w 2895600"/>
              <a:gd name="connsiteY11" fmla="*/ 0 h 1456267"/>
              <a:gd name="connsiteX12" fmla="*/ 0 w 2895600"/>
              <a:gd name="connsiteY12" fmla="*/ 0 h 1456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895600" h="1456267">
                <a:moveTo>
                  <a:pt x="0" y="0"/>
                </a:moveTo>
                <a:lnTo>
                  <a:pt x="0" y="499534"/>
                </a:lnTo>
                <a:lnTo>
                  <a:pt x="482600" y="499534"/>
                </a:lnTo>
                <a:lnTo>
                  <a:pt x="482600" y="973667"/>
                </a:lnTo>
                <a:lnTo>
                  <a:pt x="965200" y="973667"/>
                </a:lnTo>
                <a:lnTo>
                  <a:pt x="965200" y="1456267"/>
                </a:lnTo>
                <a:lnTo>
                  <a:pt x="1938867" y="1456267"/>
                </a:lnTo>
                <a:lnTo>
                  <a:pt x="1938867" y="956734"/>
                </a:lnTo>
                <a:lnTo>
                  <a:pt x="2413000" y="956734"/>
                </a:lnTo>
                <a:lnTo>
                  <a:pt x="2413000" y="482600"/>
                </a:lnTo>
                <a:lnTo>
                  <a:pt x="2895600" y="491067"/>
                </a:lnTo>
                <a:lnTo>
                  <a:pt x="28956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24CEBA97-726A-4648-8C4B-D245ABEB2F5B}"/>
              </a:ext>
            </a:extLst>
          </p:cNvPr>
          <p:cNvCxnSpPr/>
          <p:nvPr/>
        </p:nvCxnSpPr>
        <p:spPr>
          <a:xfrm flipV="1">
            <a:off x="6793414" y="883457"/>
            <a:ext cx="1932132" cy="474846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73F4511E-4113-3040-ADAB-2B076E061A23}"/>
              </a:ext>
            </a:extLst>
          </p:cNvPr>
          <p:cNvSpPr txBox="1"/>
          <p:nvPr/>
        </p:nvSpPr>
        <p:spPr>
          <a:xfrm>
            <a:off x="8722858" y="505525"/>
            <a:ext cx="3437178" cy="83099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Bubble where processes are idle</a:t>
            </a:r>
          </a:p>
        </p:txBody>
      </p:sp>
      <p:pic>
        <p:nvPicPr>
          <p:cNvPr id="65" name="Picture 64">
            <a:extLst>
              <a:ext uri="{FF2B5EF4-FFF2-40B4-BE49-F238E27FC236}">
                <a16:creationId xmlns:a16="http://schemas.microsoft.com/office/drawing/2014/main" id="{9E07B558-1272-9745-9ABF-729208EAA55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609596" y="1171709"/>
            <a:ext cx="2771191" cy="2443885"/>
          </a:xfrm>
          <a:prstGeom prst="rect">
            <a:avLst/>
          </a:prstGeom>
        </p:spPr>
      </p:pic>
      <p:grpSp>
        <p:nvGrpSpPr>
          <p:cNvPr id="67" name="Group 66">
            <a:extLst>
              <a:ext uri="{FF2B5EF4-FFF2-40B4-BE49-F238E27FC236}">
                <a16:creationId xmlns:a16="http://schemas.microsoft.com/office/drawing/2014/main" id="{C2FEFF1D-BCFF-F24B-A457-314E73EC99E5}"/>
              </a:ext>
            </a:extLst>
          </p:cNvPr>
          <p:cNvGrpSpPr/>
          <p:nvPr/>
        </p:nvGrpSpPr>
        <p:grpSpPr>
          <a:xfrm>
            <a:off x="7132445" y="4904554"/>
            <a:ext cx="4643435" cy="1861804"/>
            <a:chOff x="7119865" y="5085830"/>
            <a:chExt cx="4643435" cy="186180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711D870-83A0-0441-AFFD-FB00E93E4D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b="56090"/>
            <a:stretch/>
          </p:blipFill>
          <p:spPr>
            <a:xfrm>
              <a:off x="7119865" y="5085830"/>
              <a:ext cx="4643435" cy="1182200"/>
            </a:xfrm>
            <a:prstGeom prst="rect">
              <a:avLst/>
            </a:prstGeom>
          </p:spPr>
        </p:pic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D4C6707F-11BC-D54A-B354-D5DAA45B35A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rcRect t="54405" r="17488"/>
            <a:stretch/>
          </p:blipFill>
          <p:spPr>
            <a:xfrm>
              <a:off x="7132446" y="6268030"/>
              <a:ext cx="4590394" cy="67960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96338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3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3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800"/>
                            </p:stCondLst>
                            <p:childTnLst>
                              <p:par>
                                <p:cTn id="2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3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"/>
                            </p:stCondLst>
                            <p:childTnLst>
                              <p:par>
                                <p:cTn id="5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000"/>
                            </p:stCondLst>
                            <p:childTnLst>
                              <p:par>
                                <p:cTn id="5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500"/>
                            </p:stCondLst>
                            <p:childTnLst>
                              <p:par>
                                <p:cTn id="6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3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800"/>
                            </p:stCondLst>
                            <p:childTnLst>
                              <p:par>
                                <p:cTn id="6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3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2100"/>
                            </p:stCondLst>
                            <p:childTnLst>
                              <p:par>
                                <p:cTn id="7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3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animBg="1"/>
      <p:bldP spid="6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413BC-CC38-D747-A7B5-A6C84C04C9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552" y="0"/>
            <a:ext cx="10801350" cy="1325563"/>
          </a:xfrm>
        </p:spPr>
        <p:txBody>
          <a:bodyPr>
            <a:normAutofit/>
          </a:bodyPr>
          <a:lstStyle/>
          <a:p>
            <a:r>
              <a:rPr lang="en-US" sz="3600" dirty="0" err="1"/>
              <a:t>GPipe</a:t>
            </a:r>
            <a:r>
              <a:rPr lang="en-US" sz="3600" dirty="0"/>
              <a:t> [NeurIPS’19]:</a:t>
            </a:r>
            <a:br>
              <a:rPr lang="en-US" sz="3600" dirty="0"/>
            </a:br>
            <a:r>
              <a:rPr lang="en-US" sz="3600" dirty="0"/>
              <a:t>Reduce Bubble with Micro-Batching</a:t>
            </a: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C2FEFF1D-BCFF-F24B-A457-314E73EC99E5}"/>
              </a:ext>
            </a:extLst>
          </p:cNvPr>
          <p:cNvGrpSpPr>
            <a:grpSpLocks noChangeAspect="1"/>
          </p:cNvGrpSpPr>
          <p:nvPr/>
        </p:nvGrpSpPr>
        <p:grpSpPr>
          <a:xfrm>
            <a:off x="8800944" y="5421786"/>
            <a:ext cx="3359092" cy="1346841"/>
            <a:chOff x="7119865" y="5085830"/>
            <a:chExt cx="4643435" cy="186180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711D870-83A0-0441-AFFD-FB00E93E4D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56090"/>
            <a:stretch/>
          </p:blipFill>
          <p:spPr>
            <a:xfrm>
              <a:off x="7119865" y="5085830"/>
              <a:ext cx="4643435" cy="1182200"/>
            </a:xfrm>
            <a:prstGeom prst="rect">
              <a:avLst/>
            </a:prstGeom>
          </p:spPr>
        </p:pic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D4C6707F-11BC-D54A-B354-D5DAA45B35A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54405" r="17488"/>
            <a:stretch/>
          </p:blipFill>
          <p:spPr>
            <a:xfrm>
              <a:off x="7132446" y="6268030"/>
              <a:ext cx="4590394" cy="679604"/>
            </a:xfrm>
            <a:prstGeom prst="rect">
              <a:avLst/>
            </a:prstGeom>
          </p:spPr>
        </p:pic>
      </p:grpSp>
      <p:pic>
        <p:nvPicPr>
          <p:cNvPr id="98" name="Picture 97">
            <a:extLst>
              <a:ext uri="{FF2B5EF4-FFF2-40B4-BE49-F238E27FC236}">
                <a16:creationId xmlns:a16="http://schemas.microsoft.com/office/drawing/2014/main" id="{5C1C13F2-1AE5-6C49-82A3-9721E4F3D36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950" t="22338" r="21210" b="57471"/>
          <a:stretch/>
        </p:blipFill>
        <p:spPr>
          <a:xfrm>
            <a:off x="3112168" y="1911823"/>
            <a:ext cx="6721642" cy="1139046"/>
          </a:xfrm>
          <a:prstGeom prst="rect">
            <a:avLst/>
          </a:prstGeom>
        </p:spPr>
      </p:pic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8A6B805D-F671-A74A-AF52-C5E10E9317B2}"/>
              </a:ext>
            </a:extLst>
          </p:cNvPr>
          <p:cNvCxnSpPr>
            <a:cxnSpLocks/>
          </p:cNvCxnSpPr>
          <p:nvPr/>
        </p:nvCxnSpPr>
        <p:spPr>
          <a:xfrm>
            <a:off x="3454206" y="2307868"/>
            <a:ext cx="108012" cy="108012"/>
          </a:xfrm>
          <a:prstGeom prst="straightConnector1">
            <a:avLst/>
          </a:prstGeom>
          <a:ln w="2540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C540B144-B575-1540-BDC9-C55494608A0F}"/>
              </a:ext>
            </a:extLst>
          </p:cNvPr>
          <p:cNvGrpSpPr/>
          <p:nvPr/>
        </p:nvGrpSpPr>
        <p:grpSpPr>
          <a:xfrm>
            <a:off x="3634226" y="2307868"/>
            <a:ext cx="108012" cy="303150"/>
            <a:chOff x="2639616" y="2708920"/>
            <a:chExt cx="108012" cy="303150"/>
          </a:xfrm>
        </p:grpSpPr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53D9826F-D353-AA46-A371-CBB349CC824E}"/>
                </a:ext>
              </a:extLst>
            </p:cNvPr>
            <p:cNvCxnSpPr>
              <a:cxnSpLocks/>
            </p:cNvCxnSpPr>
            <p:nvPr/>
          </p:nvCxnSpPr>
          <p:spPr>
            <a:xfrm>
              <a:off x="2639616" y="2904058"/>
              <a:ext cx="108012" cy="108012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id="{3ABE0FD4-4CE7-6541-87CB-48BB957ADDF1}"/>
                </a:ext>
              </a:extLst>
            </p:cNvPr>
            <p:cNvCxnSpPr>
              <a:cxnSpLocks/>
            </p:cNvCxnSpPr>
            <p:nvPr/>
          </p:nvCxnSpPr>
          <p:spPr>
            <a:xfrm>
              <a:off x="2639616" y="2708920"/>
              <a:ext cx="108012" cy="108012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69B2A1CC-8B98-C244-80B7-269D683939B9}"/>
              </a:ext>
            </a:extLst>
          </p:cNvPr>
          <p:cNvGrpSpPr/>
          <p:nvPr/>
        </p:nvGrpSpPr>
        <p:grpSpPr>
          <a:xfrm>
            <a:off x="3814246" y="2307868"/>
            <a:ext cx="108012" cy="504056"/>
            <a:chOff x="2819636" y="2708920"/>
            <a:chExt cx="108012" cy="504056"/>
          </a:xfrm>
        </p:grpSpPr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9ECBF3E4-0D0D-0A47-86FF-FDE460EEB29F}"/>
                </a:ext>
              </a:extLst>
            </p:cNvPr>
            <p:cNvCxnSpPr>
              <a:cxnSpLocks/>
            </p:cNvCxnSpPr>
            <p:nvPr/>
          </p:nvCxnSpPr>
          <p:spPr>
            <a:xfrm>
              <a:off x="2819636" y="3104964"/>
              <a:ext cx="108012" cy="108012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9C146E58-60BC-8E42-9FE9-572ACB60902E}"/>
                </a:ext>
              </a:extLst>
            </p:cNvPr>
            <p:cNvCxnSpPr>
              <a:cxnSpLocks/>
            </p:cNvCxnSpPr>
            <p:nvPr/>
          </p:nvCxnSpPr>
          <p:spPr>
            <a:xfrm>
              <a:off x="2819636" y="2904058"/>
              <a:ext cx="108012" cy="108012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Arrow Connector 105">
              <a:extLst>
                <a:ext uri="{FF2B5EF4-FFF2-40B4-BE49-F238E27FC236}">
                  <a16:creationId xmlns:a16="http://schemas.microsoft.com/office/drawing/2014/main" id="{A6066EB5-E3CF-5A46-B528-1E15378F1E55}"/>
                </a:ext>
              </a:extLst>
            </p:cNvPr>
            <p:cNvCxnSpPr>
              <a:cxnSpLocks/>
            </p:cNvCxnSpPr>
            <p:nvPr/>
          </p:nvCxnSpPr>
          <p:spPr>
            <a:xfrm>
              <a:off x="2819636" y="2708920"/>
              <a:ext cx="108012" cy="108012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B3A8F891-DD79-C841-8D7A-2CAE476B1CEE}"/>
              </a:ext>
            </a:extLst>
          </p:cNvPr>
          <p:cNvGrpSpPr/>
          <p:nvPr/>
        </p:nvGrpSpPr>
        <p:grpSpPr>
          <a:xfrm>
            <a:off x="4174286" y="2503006"/>
            <a:ext cx="108012" cy="308918"/>
            <a:chOff x="3179676" y="2904058"/>
            <a:chExt cx="108012" cy="308918"/>
          </a:xfrm>
        </p:grpSpPr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9FA7F322-2927-1E4E-AE91-FB1FF7C6DB58}"/>
                </a:ext>
              </a:extLst>
            </p:cNvPr>
            <p:cNvCxnSpPr>
              <a:cxnSpLocks/>
            </p:cNvCxnSpPr>
            <p:nvPr/>
          </p:nvCxnSpPr>
          <p:spPr>
            <a:xfrm>
              <a:off x="3179676" y="3104964"/>
              <a:ext cx="108012" cy="108012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1D71FC27-AA08-BB4F-9328-0988A26C3109}"/>
                </a:ext>
              </a:extLst>
            </p:cNvPr>
            <p:cNvCxnSpPr>
              <a:cxnSpLocks/>
            </p:cNvCxnSpPr>
            <p:nvPr/>
          </p:nvCxnSpPr>
          <p:spPr>
            <a:xfrm>
              <a:off x="3179676" y="2904058"/>
              <a:ext cx="108012" cy="108012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182E929E-4408-674F-9511-1963B267372E}"/>
              </a:ext>
            </a:extLst>
          </p:cNvPr>
          <p:cNvCxnSpPr>
            <a:cxnSpLocks/>
          </p:cNvCxnSpPr>
          <p:nvPr/>
        </p:nvCxnSpPr>
        <p:spPr>
          <a:xfrm>
            <a:off x="4354306" y="2703912"/>
            <a:ext cx="108012" cy="108012"/>
          </a:xfrm>
          <a:prstGeom prst="straightConnector1">
            <a:avLst/>
          </a:prstGeom>
          <a:ln w="2540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90AE61E6-40A5-3648-9405-2214D46BD1DD}"/>
              </a:ext>
            </a:extLst>
          </p:cNvPr>
          <p:cNvGrpSpPr/>
          <p:nvPr/>
        </p:nvGrpSpPr>
        <p:grpSpPr>
          <a:xfrm>
            <a:off x="3994266" y="2307868"/>
            <a:ext cx="108012" cy="504056"/>
            <a:chOff x="2999656" y="2708920"/>
            <a:chExt cx="108012" cy="504056"/>
          </a:xfrm>
        </p:grpSpPr>
        <p:cxnSp>
          <p:nvCxnSpPr>
            <p:cNvPr id="112" name="Straight Arrow Connector 111">
              <a:extLst>
                <a:ext uri="{FF2B5EF4-FFF2-40B4-BE49-F238E27FC236}">
                  <a16:creationId xmlns:a16="http://schemas.microsoft.com/office/drawing/2014/main" id="{C44F4108-2C93-694D-9121-6206AAF85C78}"/>
                </a:ext>
              </a:extLst>
            </p:cNvPr>
            <p:cNvCxnSpPr>
              <a:cxnSpLocks/>
            </p:cNvCxnSpPr>
            <p:nvPr/>
          </p:nvCxnSpPr>
          <p:spPr>
            <a:xfrm>
              <a:off x="2999656" y="3104964"/>
              <a:ext cx="108012" cy="108012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897F42A1-8169-6D41-9334-24A7ACD62C05}"/>
                </a:ext>
              </a:extLst>
            </p:cNvPr>
            <p:cNvCxnSpPr>
              <a:cxnSpLocks/>
            </p:cNvCxnSpPr>
            <p:nvPr/>
          </p:nvCxnSpPr>
          <p:spPr>
            <a:xfrm>
              <a:off x="2999656" y="2904058"/>
              <a:ext cx="108012" cy="108012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Arrow Connector 113">
              <a:extLst>
                <a:ext uri="{FF2B5EF4-FFF2-40B4-BE49-F238E27FC236}">
                  <a16:creationId xmlns:a16="http://schemas.microsoft.com/office/drawing/2014/main" id="{04BF622B-0909-1A4B-9928-5A24656567CC}"/>
                </a:ext>
              </a:extLst>
            </p:cNvPr>
            <p:cNvCxnSpPr>
              <a:cxnSpLocks/>
            </p:cNvCxnSpPr>
            <p:nvPr/>
          </p:nvCxnSpPr>
          <p:spPr>
            <a:xfrm>
              <a:off x="2999656" y="2708920"/>
              <a:ext cx="108012" cy="108012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53EEF29A-C072-D04C-8D72-0DBB286A8105}"/>
              </a:ext>
            </a:extLst>
          </p:cNvPr>
          <p:cNvCxnSpPr>
            <a:cxnSpLocks/>
          </p:cNvCxnSpPr>
          <p:nvPr/>
        </p:nvCxnSpPr>
        <p:spPr>
          <a:xfrm flipV="1">
            <a:off x="4894366" y="2685910"/>
            <a:ext cx="180020" cy="90010"/>
          </a:xfrm>
          <a:prstGeom prst="straightConnector1">
            <a:avLst/>
          </a:prstGeom>
          <a:ln w="2540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012A4EEF-324C-6642-B64E-0DC446E86587}"/>
              </a:ext>
            </a:extLst>
          </p:cNvPr>
          <p:cNvGrpSpPr/>
          <p:nvPr/>
        </p:nvGrpSpPr>
        <p:grpSpPr>
          <a:xfrm>
            <a:off x="5251153" y="2512007"/>
            <a:ext cx="183273" cy="282901"/>
            <a:chOff x="4256543" y="2913059"/>
            <a:chExt cx="183273" cy="282901"/>
          </a:xfrm>
        </p:grpSpPr>
        <p:cxnSp>
          <p:nvCxnSpPr>
            <p:cNvPr id="117" name="Straight Arrow Connector 116">
              <a:extLst>
                <a:ext uri="{FF2B5EF4-FFF2-40B4-BE49-F238E27FC236}">
                  <a16:creationId xmlns:a16="http://schemas.microsoft.com/office/drawing/2014/main" id="{71360266-5A66-E048-B1E7-E290350BC6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59796" y="3105950"/>
              <a:ext cx="180020" cy="9001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Arrow Connector 117">
              <a:extLst>
                <a:ext uri="{FF2B5EF4-FFF2-40B4-BE49-F238E27FC236}">
                  <a16:creationId xmlns:a16="http://schemas.microsoft.com/office/drawing/2014/main" id="{86C30F2B-A869-F641-95C2-B4829F1E665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56543" y="2913059"/>
              <a:ext cx="180020" cy="9001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EACBE0A0-A1DD-0541-9F65-9D2DDF882E8B}"/>
              </a:ext>
            </a:extLst>
          </p:cNvPr>
          <p:cNvGrpSpPr/>
          <p:nvPr/>
        </p:nvGrpSpPr>
        <p:grpSpPr>
          <a:xfrm>
            <a:off x="5622984" y="2324566"/>
            <a:ext cx="183273" cy="469356"/>
            <a:chOff x="4628374" y="2725618"/>
            <a:chExt cx="183273" cy="469356"/>
          </a:xfrm>
        </p:grpSpPr>
        <p:cxnSp>
          <p:nvCxnSpPr>
            <p:cNvPr id="120" name="Straight Arrow Connector 119">
              <a:extLst>
                <a:ext uri="{FF2B5EF4-FFF2-40B4-BE49-F238E27FC236}">
                  <a16:creationId xmlns:a16="http://schemas.microsoft.com/office/drawing/2014/main" id="{43D8D077-E69C-6946-9D2C-5792D867692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31627" y="3104964"/>
              <a:ext cx="180020" cy="9001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Arrow Connector 120">
              <a:extLst>
                <a:ext uri="{FF2B5EF4-FFF2-40B4-BE49-F238E27FC236}">
                  <a16:creationId xmlns:a16="http://schemas.microsoft.com/office/drawing/2014/main" id="{0BA884D7-E838-E048-8992-A1D41D5A29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28374" y="2912073"/>
              <a:ext cx="180020" cy="9001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Arrow Connector 121">
              <a:extLst>
                <a:ext uri="{FF2B5EF4-FFF2-40B4-BE49-F238E27FC236}">
                  <a16:creationId xmlns:a16="http://schemas.microsoft.com/office/drawing/2014/main" id="{922FD64F-BD42-544D-86B5-2492AE9645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28374" y="2725618"/>
              <a:ext cx="180020" cy="9001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CE639C65-27E5-A64B-8411-D0AFAD39F66C}"/>
              </a:ext>
            </a:extLst>
          </p:cNvPr>
          <p:cNvGrpSpPr/>
          <p:nvPr/>
        </p:nvGrpSpPr>
        <p:grpSpPr>
          <a:xfrm>
            <a:off x="5994815" y="2316551"/>
            <a:ext cx="183273" cy="469356"/>
            <a:chOff x="5000205" y="2717603"/>
            <a:chExt cx="183273" cy="469356"/>
          </a:xfrm>
        </p:grpSpPr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5DCC68F1-A087-F744-AF4A-0C226798039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03458" y="3096949"/>
              <a:ext cx="180020" cy="9001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Arrow Connector 124">
              <a:extLst>
                <a:ext uri="{FF2B5EF4-FFF2-40B4-BE49-F238E27FC236}">
                  <a16:creationId xmlns:a16="http://schemas.microsoft.com/office/drawing/2014/main" id="{2CC5C99F-201A-F64D-A857-A199B958D86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00205" y="2904058"/>
              <a:ext cx="180020" cy="9001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Arrow Connector 125">
              <a:extLst>
                <a:ext uri="{FF2B5EF4-FFF2-40B4-BE49-F238E27FC236}">
                  <a16:creationId xmlns:a16="http://schemas.microsoft.com/office/drawing/2014/main" id="{22C73304-5A71-4A49-A740-C3B30BA246E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00205" y="2717603"/>
              <a:ext cx="180020" cy="9001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C3945FF6-CA72-F240-81EE-AAB7A60E5D74}"/>
              </a:ext>
            </a:extLst>
          </p:cNvPr>
          <p:cNvGrpSpPr/>
          <p:nvPr/>
        </p:nvGrpSpPr>
        <p:grpSpPr>
          <a:xfrm>
            <a:off x="6365949" y="2316551"/>
            <a:ext cx="180020" cy="276465"/>
            <a:chOff x="5371339" y="2717603"/>
            <a:chExt cx="180020" cy="276465"/>
          </a:xfrm>
        </p:grpSpPr>
        <p:cxnSp>
          <p:nvCxnSpPr>
            <p:cNvPr id="128" name="Straight Arrow Connector 127">
              <a:extLst>
                <a:ext uri="{FF2B5EF4-FFF2-40B4-BE49-F238E27FC236}">
                  <a16:creationId xmlns:a16="http://schemas.microsoft.com/office/drawing/2014/main" id="{4AAD9569-C377-3940-B420-E0F9A3EACF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71339" y="2904058"/>
              <a:ext cx="180020" cy="9001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Arrow Connector 128">
              <a:extLst>
                <a:ext uri="{FF2B5EF4-FFF2-40B4-BE49-F238E27FC236}">
                  <a16:creationId xmlns:a16="http://schemas.microsoft.com/office/drawing/2014/main" id="{0F42C4D4-FA45-3E44-A996-ABABE1EDFF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71339" y="2717603"/>
              <a:ext cx="180020" cy="9001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2FA7C877-3ECC-AE41-8351-D877CE734F99}"/>
              </a:ext>
            </a:extLst>
          </p:cNvPr>
          <p:cNvCxnSpPr>
            <a:cxnSpLocks/>
          </p:cNvCxnSpPr>
          <p:nvPr/>
        </p:nvCxnSpPr>
        <p:spPr>
          <a:xfrm flipV="1">
            <a:off x="6742142" y="2315639"/>
            <a:ext cx="180020" cy="90010"/>
          </a:xfrm>
          <a:prstGeom prst="straightConnector1">
            <a:avLst/>
          </a:prstGeom>
          <a:ln w="2540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1" name="Picture 130">
            <a:extLst>
              <a:ext uri="{FF2B5EF4-FFF2-40B4-BE49-F238E27FC236}">
                <a16:creationId xmlns:a16="http://schemas.microsoft.com/office/drawing/2014/main" id="{15D6D7CC-28BD-204F-8255-ACF55848E8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66674" y="1911824"/>
            <a:ext cx="1291495" cy="1139045"/>
          </a:xfrm>
          <a:prstGeom prst="rect">
            <a:avLst/>
          </a:prstGeom>
        </p:spPr>
      </p:pic>
      <p:grpSp>
        <p:nvGrpSpPr>
          <p:cNvPr id="132" name="Group 131">
            <a:extLst>
              <a:ext uri="{FF2B5EF4-FFF2-40B4-BE49-F238E27FC236}">
                <a16:creationId xmlns:a16="http://schemas.microsoft.com/office/drawing/2014/main" id="{3BA25E97-44B9-9746-B935-8738B107D3CB}"/>
              </a:ext>
            </a:extLst>
          </p:cNvPr>
          <p:cNvGrpSpPr/>
          <p:nvPr/>
        </p:nvGrpSpPr>
        <p:grpSpPr>
          <a:xfrm>
            <a:off x="8422758" y="2523892"/>
            <a:ext cx="1296144" cy="461665"/>
            <a:chOff x="7464152" y="2924944"/>
            <a:chExt cx="1296144" cy="461665"/>
          </a:xfrm>
        </p:grpSpPr>
        <p:cxnSp>
          <p:nvCxnSpPr>
            <p:cNvPr id="133" name="Straight Arrow Connector 132">
              <a:extLst>
                <a:ext uri="{FF2B5EF4-FFF2-40B4-BE49-F238E27FC236}">
                  <a16:creationId xmlns:a16="http://schemas.microsoft.com/office/drawing/2014/main" id="{1A932893-E9A3-2442-A1F4-978BF203F31D}"/>
                </a:ext>
              </a:extLst>
            </p:cNvPr>
            <p:cNvCxnSpPr>
              <a:cxnSpLocks/>
            </p:cNvCxnSpPr>
            <p:nvPr/>
          </p:nvCxnSpPr>
          <p:spPr>
            <a:xfrm>
              <a:off x="7464152" y="3356352"/>
              <a:ext cx="1278767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B914AF89-4F8B-8F49-9DC2-18325361C35A}"/>
                </a:ext>
              </a:extLst>
            </p:cNvPr>
            <p:cNvSpPr txBox="1"/>
            <p:nvPr/>
          </p:nvSpPr>
          <p:spPr>
            <a:xfrm>
              <a:off x="7763819" y="2924944"/>
              <a:ext cx="99647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proportional to </a:t>
              </a:r>
              <a:r>
                <a:rPr lang="en-US" sz="1200" i="1" dirty="0"/>
                <a:t>N</a:t>
              </a:r>
              <a:endParaRPr lang="en-CH" sz="1200" i="1" dirty="0"/>
            </a:p>
          </p:txBody>
        </p:sp>
      </p:grpSp>
      <p:pic>
        <p:nvPicPr>
          <p:cNvPr id="135" name="Picture 134">
            <a:extLst>
              <a:ext uri="{FF2B5EF4-FFF2-40B4-BE49-F238E27FC236}">
                <a16:creationId xmlns:a16="http://schemas.microsoft.com/office/drawing/2014/main" id="{FABFB033-0E18-3C48-B134-D18B5B65F6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31282" y="1947829"/>
            <a:ext cx="357263" cy="1044115"/>
          </a:xfrm>
          <a:prstGeom prst="rect">
            <a:avLst/>
          </a:prstGeom>
        </p:spPr>
      </p:pic>
      <p:pic>
        <p:nvPicPr>
          <p:cNvPr id="136" name="Picture 135">
            <a:extLst>
              <a:ext uri="{FF2B5EF4-FFF2-40B4-BE49-F238E27FC236}">
                <a16:creationId xmlns:a16="http://schemas.microsoft.com/office/drawing/2014/main" id="{09777699-1076-9D47-9FE1-A19F521F22D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91322" y="2408911"/>
            <a:ext cx="242261" cy="306034"/>
          </a:xfrm>
          <a:prstGeom prst="rect">
            <a:avLst/>
          </a:prstGeom>
        </p:spPr>
      </p:pic>
      <p:sp>
        <p:nvSpPr>
          <p:cNvPr id="137" name="Content Placeholder 2">
            <a:extLst>
              <a:ext uri="{FF2B5EF4-FFF2-40B4-BE49-F238E27FC236}">
                <a16:creationId xmlns:a16="http://schemas.microsoft.com/office/drawing/2014/main" id="{F5AEF05A-2827-B743-AE43-0D6BF6C2B8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53" y="3662937"/>
            <a:ext cx="10801349" cy="2445488"/>
          </a:xfrm>
        </p:spPr>
        <p:txBody>
          <a:bodyPr/>
          <a:lstStyle/>
          <a:p>
            <a:r>
              <a:rPr lang="en-US" dirty="0" err="1"/>
              <a:t>GPipe</a:t>
            </a:r>
            <a:r>
              <a:rPr lang="en-US" dirty="0"/>
              <a:t> reduces the bubble size by breaking the batch size into smaller pieces to reduce the idle time of the processes</a:t>
            </a:r>
          </a:p>
          <a:p>
            <a:r>
              <a:rPr lang="en-US" dirty="0"/>
              <a:t>Pro: Reduces bubble size in an easy to implement manner</a:t>
            </a:r>
          </a:p>
          <a:p>
            <a:r>
              <a:rPr lang="en-US" dirty="0"/>
              <a:t>Con: Significantly increases activation memory</a:t>
            </a:r>
          </a:p>
          <a:p>
            <a:endParaRPr lang="en-US" dirty="0"/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2FBF45D8-5B6C-B74A-8DB2-1E642CB27068}"/>
              </a:ext>
            </a:extLst>
          </p:cNvPr>
          <p:cNvSpPr/>
          <p:nvPr/>
        </p:nvSpPr>
        <p:spPr>
          <a:xfrm>
            <a:off x="117552" y="6442364"/>
            <a:ext cx="2597939" cy="307777"/>
          </a:xfrm>
          <a:prstGeom prst="rect">
            <a:avLst/>
          </a:prstGeom>
          <a:ln w="9525">
            <a:solidFill>
              <a:schemeClr val="tx1"/>
            </a:solidFill>
            <a:prstDash val="dash"/>
          </a:ln>
        </p:spPr>
        <p:txBody>
          <a:bodyPr wrap="square">
            <a:spAutoFit/>
          </a:bodyPr>
          <a:lstStyle/>
          <a:p>
            <a:pPr hangingPunct="0">
              <a:buClrTx/>
              <a:defRPr/>
            </a:pPr>
            <a:r>
              <a:rPr lang="en-US" kern="1200" dirty="0"/>
              <a:t>Slide: Courtesy of </a:t>
            </a:r>
            <a:r>
              <a:rPr lang="en-US" kern="1200" dirty="0" err="1"/>
              <a:t>Shigang</a:t>
            </a:r>
            <a:r>
              <a:rPr lang="en-US" kern="1200" dirty="0"/>
              <a:t> Li</a:t>
            </a:r>
          </a:p>
        </p:txBody>
      </p:sp>
    </p:spTree>
    <p:extLst>
      <p:ext uri="{BB962C8B-B14F-4D97-AF65-F5344CB8AC3E}">
        <p14:creationId xmlns:p14="http://schemas.microsoft.com/office/powerpoint/2010/main" val="278910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500"/>
                            </p:stCondLst>
                            <p:childTnLst>
                              <p:par>
                                <p:cTn id="4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000"/>
                            </p:stCondLst>
                            <p:childTnLst>
                              <p:par>
                                <p:cTn id="4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500"/>
                            </p:stCondLst>
                            <p:childTnLst>
                              <p:par>
                                <p:cTn id="5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7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A634B1-A2B2-CE4C-AB40-6DF6C8183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PipeDream</a:t>
            </a:r>
            <a:r>
              <a:rPr lang="en-US" dirty="0"/>
              <a:t>[SOSP’19]:</a:t>
            </a:r>
            <a:br>
              <a:rPr lang="en-US" dirty="0"/>
            </a:br>
            <a:r>
              <a:rPr lang="en-US" dirty="0"/>
              <a:t>Use Async Updates to remove Bubble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033F75-9711-8642-A295-7DEDDCB2EE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551" y="3096988"/>
            <a:ext cx="10801349" cy="3384023"/>
          </a:xfrm>
        </p:spPr>
        <p:txBody>
          <a:bodyPr>
            <a:normAutofit/>
          </a:bodyPr>
          <a:lstStyle/>
          <a:p>
            <a:r>
              <a:rPr lang="en-US" dirty="0"/>
              <a:t>Pipedream uses asynchronous training: Avoid any idling by always doing a forward/backward pass irrespective of stale gradients/weights</a:t>
            </a:r>
          </a:p>
          <a:p>
            <a:r>
              <a:rPr lang="en-US" dirty="0"/>
              <a:t>Pro: No bubble</a:t>
            </a:r>
          </a:p>
          <a:p>
            <a:r>
              <a:rPr lang="en-US" dirty="0"/>
              <a:t>Con: As with other async methods this does affect model accuracy and convergence, and as such has not been adopted in industry.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A52DA5-5B5D-2843-8DC7-E65AC401D2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44" y="1604629"/>
            <a:ext cx="6048672" cy="12315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6DC954E-0B11-864A-8129-A74A29B0F8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0272" y="1497632"/>
            <a:ext cx="2154131" cy="119146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E88189E-EBFF-904A-A0CD-A06D46E73E85}"/>
              </a:ext>
            </a:extLst>
          </p:cNvPr>
          <p:cNvSpPr/>
          <p:nvPr/>
        </p:nvSpPr>
        <p:spPr>
          <a:xfrm>
            <a:off x="117552" y="6442364"/>
            <a:ext cx="2597939" cy="307777"/>
          </a:xfrm>
          <a:prstGeom prst="rect">
            <a:avLst/>
          </a:prstGeom>
          <a:ln w="9525">
            <a:solidFill>
              <a:schemeClr val="tx1"/>
            </a:solidFill>
            <a:prstDash val="dash"/>
          </a:ln>
        </p:spPr>
        <p:txBody>
          <a:bodyPr wrap="square">
            <a:spAutoFit/>
          </a:bodyPr>
          <a:lstStyle/>
          <a:p>
            <a:pPr hangingPunct="0">
              <a:buClrTx/>
              <a:defRPr/>
            </a:pPr>
            <a:r>
              <a:rPr lang="en-US" kern="1200" dirty="0"/>
              <a:t>Slide: Courtesy of </a:t>
            </a:r>
            <a:r>
              <a:rPr lang="en-US" kern="1200" dirty="0" err="1"/>
              <a:t>Shigang</a:t>
            </a:r>
            <a:r>
              <a:rPr lang="en-US" kern="1200" dirty="0"/>
              <a:t> Li</a:t>
            </a:r>
          </a:p>
        </p:txBody>
      </p:sp>
    </p:spTree>
    <p:extLst>
      <p:ext uri="{BB962C8B-B14F-4D97-AF65-F5344CB8AC3E}">
        <p14:creationId xmlns:p14="http://schemas.microsoft.com/office/powerpoint/2010/main" val="1742953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6A9FD-DCFF-264E-ABDA-130FFDC5F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 for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CD6337-F0B7-044E-8E3F-3799D83431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1:10-2:00: Preliminary Lecture on Parallel Training</a:t>
            </a:r>
          </a:p>
          <a:p>
            <a:pPr>
              <a:lnSpc>
                <a:spcPct val="150000"/>
              </a:lnSpc>
            </a:pPr>
            <a:r>
              <a:rPr lang="en-US" dirty="0"/>
              <a:t>2:00-2:45: PC Meeting Discussions</a:t>
            </a:r>
          </a:p>
          <a:p>
            <a:pPr>
              <a:lnSpc>
                <a:spcPct val="150000"/>
              </a:lnSpc>
            </a:pPr>
            <a:r>
              <a:rPr lang="en-US" dirty="0"/>
              <a:t>2:45-3:00: Break</a:t>
            </a:r>
          </a:p>
          <a:p>
            <a:pPr>
              <a:lnSpc>
                <a:spcPct val="150000"/>
              </a:lnSpc>
            </a:pPr>
            <a:r>
              <a:rPr lang="en-US" dirty="0"/>
              <a:t>3:00-4:00: Guest Lecture by MSFT </a:t>
            </a:r>
            <a:r>
              <a:rPr lang="en-US" dirty="0" err="1"/>
              <a:t>DeepSpeed</a:t>
            </a:r>
            <a:r>
              <a:rPr lang="en-US" dirty="0"/>
              <a:t> Team</a:t>
            </a:r>
          </a:p>
        </p:txBody>
      </p:sp>
    </p:spTree>
    <p:extLst>
      <p:ext uri="{BB962C8B-B14F-4D97-AF65-F5344CB8AC3E}">
        <p14:creationId xmlns:p14="http://schemas.microsoft.com/office/powerpoint/2010/main" val="27780668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4648BF-1E3B-5C40-AFCF-D18C50203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Asynchronous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0C75BC-29AA-E646-9B4C-4054496847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General advice: Training methods that adversely affect generalization are not adopted, unless there is a 10x speed improvement.</a:t>
            </a:r>
          </a:p>
          <a:p>
            <a:r>
              <a:rPr lang="en-US" dirty="0"/>
              <a:t>Otherwise, there are so many moving parts that can go wrong in training NNs, that most often practitioners stay away from async methods unless absolutely necessary</a:t>
            </a:r>
          </a:p>
          <a:p>
            <a:pPr lvl="1"/>
            <a:r>
              <a:rPr lang="en-US" dirty="0"/>
              <a:t>For example training very large rec systems.</a:t>
            </a:r>
          </a:p>
        </p:txBody>
      </p:sp>
    </p:spTree>
    <p:extLst>
      <p:ext uri="{BB962C8B-B14F-4D97-AF65-F5344CB8AC3E}">
        <p14:creationId xmlns:p14="http://schemas.microsoft.com/office/powerpoint/2010/main" val="19871116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C670F-F247-084E-8498-73704AE78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Chimera: Bidirectional Pipeline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4189FD-2FFB-CC4C-8525-922A574297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474" y="5043351"/>
            <a:ext cx="10801349" cy="1472366"/>
          </a:xfrm>
        </p:spPr>
        <p:txBody>
          <a:bodyPr/>
          <a:lstStyle/>
          <a:p>
            <a:r>
              <a:rPr lang="en-US" dirty="0"/>
              <a:t>Big idea: Replicate the model to the other processes so that we can do forward pass in two directions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435A39-E6ED-2A47-AC56-4357410F4B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581" y="1017117"/>
            <a:ext cx="1518075" cy="33631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3F794CE-5BDF-CD46-9F2C-59FCB3EDD5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1697" y="1253440"/>
            <a:ext cx="4748850" cy="3450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2702E66-7DCF-8448-8B1C-EC397B4246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4701" y="1253440"/>
            <a:ext cx="2822063" cy="12441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9E3AF41-CEF4-424C-BA45-42A0421ECD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94701" y="3069620"/>
            <a:ext cx="2822063" cy="1244160"/>
          </a:xfrm>
          <a:prstGeom prst="rect">
            <a:avLst/>
          </a:prstGeom>
        </p:spPr>
      </p:pic>
      <p:sp>
        <p:nvSpPr>
          <p:cNvPr id="8" name="Arrow: Right 25">
            <a:extLst>
              <a:ext uri="{FF2B5EF4-FFF2-40B4-BE49-F238E27FC236}">
                <a16:creationId xmlns:a16="http://schemas.microsoft.com/office/drawing/2014/main" id="{F6900A2D-836E-9248-AFC2-0C2B8856C70D}"/>
              </a:ext>
            </a:extLst>
          </p:cNvPr>
          <p:cNvSpPr/>
          <p:nvPr/>
        </p:nvSpPr>
        <p:spPr>
          <a:xfrm>
            <a:off x="6428241" y="1790520"/>
            <a:ext cx="400376" cy="252028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9" name="Arrow: Right 26">
            <a:extLst>
              <a:ext uri="{FF2B5EF4-FFF2-40B4-BE49-F238E27FC236}">
                <a16:creationId xmlns:a16="http://schemas.microsoft.com/office/drawing/2014/main" id="{4ED2A2F4-6210-F04D-B434-46E0010849C3}"/>
              </a:ext>
            </a:extLst>
          </p:cNvPr>
          <p:cNvSpPr/>
          <p:nvPr/>
        </p:nvSpPr>
        <p:spPr>
          <a:xfrm>
            <a:off x="6428241" y="3593700"/>
            <a:ext cx="400376" cy="252028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0F24FB5-CF6D-E941-833C-C8F597535C99}"/>
              </a:ext>
            </a:extLst>
          </p:cNvPr>
          <p:cNvCxnSpPr>
            <a:cxnSpLocks/>
          </p:cNvCxnSpPr>
          <p:nvPr/>
        </p:nvCxnSpPr>
        <p:spPr>
          <a:xfrm>
            <a:off x="7207289" y="1568957"/>
            <a:ext cx="180020" cy="116531"/>
          </a:xfrm>
          <a:prstGeom prst="straightConnector1">
            <a:avLst/>
          </a:prstGeom>
          <a:ln w="2540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207376A-F050-E346-9288-F9D05748D4FD}"/>
              </a:ext>
            </a:extLst>
          </p:cNvPr>
          <p:cNvCxnSpPr>
            <a:cxnSpLocks/>
          </p:cNvCxnSpPr>
          <p:nvPr/>
        </p:nvCxnSpPr>
        <p:spPr>
          <a:xfrm>
            <a:off x="7490409" y="1844982"/>
            <a:ext cx="180020" cy="116531"/>
          </a:xfrm>
          <a:prstGeom prst="straightConnector1">
            <a:avLst/>
          </a:prstGeom>
          <a:ln w="2540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536916A-DA34-1949-AB49-C59305C29CCD}"/>
              </a:ext>
            </a:extLst>
          </p:cNvPr>
          <p:cNvCxnSpPr>
            <a:cxnSpLocks/>
          </p:cNvCxnSpPr>
          <p:nvPr/>
        </p:nvCxnSpPr>
        <p:spPr>
          <a:xfrm>
            <a:off x="7772070" y="2117536"/>
            <a:ext cx="180020" cy="116531"/>
          </a:xfrm>
          <a:prstGeom prst="straightConnector1">
            <a:avLst/>
          </a:prstGeom>
          <a:ln w="2540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E4B6C0F-BF77-3B4E-911C-453B9E7A28C6}"/>
              </a:ext>
            </a:extLst>
          </p:cNvPr>
          <p:cNvCxnSpPr>
            <a:cxnSpLocks/>
          </p:cNvCxnSpPr>
          <p:nvPr/>
        </p:nvCxnSpPr>
        <p:spPr>
          <a:xfrm flipV="1">
            <a:off x="7500617" y="3654444"/>
            <a:ext cx="159888" cy="119276"/>
          </a:xfrm>
          <a:prstGeom prst="straightConnector1">
            <a:avLst/>
          </a:prstGeom>
          <a:ln w="2540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9262170-1656-A34B-AF6F-9C1711CC708A}"/>
              </a:ext>
            </a:extLst>
          </p:cNvPr>
          <p:cNvCxnSpPr>
            <a:cxnSpLocks/>
          </p:cNvCxnSpPr>
          <p:nvPr/>
        </p:nvCxnSpPr>
        <p:spPr>
          <a:xfrm flipV="1">
            <a:off x="7217527" y="3917736"/>
            <a:ext cx="159888" cy="119276"/>
          </a:xfrm>
          <a:prstGeom prst="straightConnector1">
            <a:avLst/>
          </a:prstGeom>
          <a:ln w="2540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80AE911-BBD9-C646-A05C-9A3567FB3A48}"/>
              </a:ext>
            </a:extLst>
          </p:cNvPr>
          <p:cNvCxnSpPr>
            <a:cxnSpLocks/>
          </p:cNvCxnSpPr>
          <p:nvPr/>
        </p:nvCxnSpPr>
        <p:spPr>
          <a:xfrm flipV="1">
            <a:off x="7772070" y="3375450"/>
            <a:ext cx="159888" cy="119276"/>
          </a:xfrm>
          <a:prstGeom prst="straightConnector1">
            <a:avLst/>
          </a:prstGeom>
          <a:ln w="2540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2A43E888-0366-6642-95D9-257569461D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25830" y="2362665"/>
            <a:ext cx="1420763" cy="36936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3F3ED7D-F6FE-1E4C-AC53-A65A493E167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47479" y="4169602"/>
            <a:ext cx="1119094" cy="36936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2699B60-44D0-564B-8076-8CBF1E5152B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41034" y="6004716"/>
            <a:ext cx="3806739" cy="76575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05F0B02-43FB-4146-9338-F287DFB99FA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95424" y="2062558"/>
            <a:ext cx="2068239" cy="1844902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82E4AFDD-A0C9-A04C-9F8A-5A928DDBEAF8}"/>
              </a:ext>
            </a:extLst>
          </p:cNvPr>
          <p:cNvSpPr/>
          <p:nvPr/>
        </p:nvSpPr>
        <p:spPr>
          <a:xfrm>
            <a:off x="117552" y="6442364"/>
            <a:ext cx="2597939" cy="307777"/>
          </a:xfrm>
          <a:prstGeom prst="rect">
            <a:avLst/>
          </a:prstGeom>
          <a:ln w="9525">
            <a:solidFill>
              <a:schemeClr val="tx1"/>
            </a:solidFill>
            <a:prstDash val="dash"/>
          </a:ln>
        </p:spPr>
        <p:txBody>
          <a:bodyPr wrap="square">
            <a:spAutoFit/>
          </a:bodyPr>
          <a:lstStyle/>
          <a:p>
            <a:pPr hangingPunct="0">
              <a:buClrTx/>
              <a:defRPr/>
            </a:pPr>
            <a:r>
              <a:rPr lang="en-US" kern="1200" dirty="0"/>
              <a:t>Slide: Courtesy of </a:t>
            </a:r>
            <a:r>
              <a:rPr lang="en-US" kern="1200" dirty="0" err="1"/>
              <a:t>Shigang</a:t>
            </a:r>
            <a:r>
              <a:rPr lang="en-US" kern="1200" dirty="0"/>
              <a:t> Li</a:t>
            </a:r>
          </a:p>
        </p:txBody>
      </p:sp>
    </p:spTree>
    <p:extLst>
      <p:ext uri="{BB962C8B-B14F-4D97-AF65-F5344CB8AC3E}">
        <p14:creationId xmlns:p14="http://schemas.microsoft.com/office/powerpoint/2010/main" val="1832217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"/>
                            </p:stCondLst>
                            <p:childTnLst>
                              <p:par>
                                <p:cTn id="3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600"/>
                            </p:stCondLst>
                            <p:childTnLst>
                              <p:par>
                                <p:cTn id="3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00"/>
                            </p:stCondLst>
                            <p:childTnLst>
                              <p:par>
                                <p:cTn id="4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3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600"/>
                            </p:stCondLst>
                            <p:childTnLst>
                              <p:par>
                                <p:cTn id="4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6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6" presetClass="exit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6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6" presetClass="exit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6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6" presetClass="exit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7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6" presetClass="exit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7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6" presetClass="exit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7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6" presetClass="exit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8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6" presetClass="exit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8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3.7037E-7 L -3.125E-6 0.13495 " pathEditMode="relative" rAng="0" ptsTypes="AA">
                                      <p:cBhvr>
                                        <p:cTn id="8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736"/>
                                    </p:animMotion>
                                  </p:childTnLst>
                                </p:cTn>
                              </p:par>
                              <p:par>
                                <p:cTn id="89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-4.44444E-6 L -3.125E-6 -0.12986 " pathEditMode="relative" rAng="0" ptsTypes="AA">
                                      <p:cBhvr>
                                        <p:cTn id="9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50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EA931-3981-B740-9105-33A91DEB0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Synchronization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0F553F-D2AF-0E41-9F2A-0CAECE9596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D67298-75E6-E241-975F-C3001C17F9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5608" y="4571633"/>
            <a:ext cx="827156" cy="6998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559A31C-858A-5047-BB25-017E0D5F49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5580" y="3897052"/>
            <a:ext cx="6481013" cy="1914840"/>
          </a:xfrm>
          <a:prstGeom prst="rect">
            <a:avLst/>
          </a:prstGeom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A194A8A9-911B-DD40-BBE1-0D8F2B984F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5580" y="1700808"/>
            <a:ext cx="6987038" cy="19634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22BED0B-8B14-EA4B-988D-75FBB547F8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84232" y="2369120"/>
            <a:ext cx="437906" cy="6998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3A22D46-7D1E-8B42-B6B6-8050161A3B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71670" y="2369120"/>
            <a:ext cx="437906" cy="6998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427F6F7-EB81-504E-85AB-CFA6CAAB42A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43617" y="2096852"/>
            <a:ext cx="447638" cy="124416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8421598-2C01-934F-AA52-2BF722EFF9A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31055" y="2096852"/>
            <a:ext cx="447638" cy="1244160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8CCFA2A-41D2-694B-A143-BE56C92D1A07}"/>
              </a:ext>
            </a:extLst>
          </p:cNvPr>
          <p:cNvCxnSpPr>
            <a:cxnSpLocks/>
          </p:cNvCxnSpPr>
          <p:nvPr/>
        </p:nvCxnSpPr>
        <p:spPr>
          <a:xfrm flipV="1">
            <a:off x="3305414" y="2600908"/>
            <a:ext cx="306310" cy="288032"/>
          </a:xfrm>
          <a:prstGeom prst="straightConnector1">
            <a:avLst/>
          </a:prstGeom>
          <a:ln w="25400">
            <a:solidFill>
              <a:srgbClr val="CC512A"/>
            </a:solidFill>
            <a:headEnd type="triangl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79912B3-4ECB-D04F-9E4A-998A124F9A8B}"/>
              </a:ext>
            </a:extLst>
          </p:cNvPr>
          <p:cNvCxnSpPr>
            <a:cxnSpLocks/>
          </p:cNvCxnSpPr>
          <p:nvPr/>
        </p:nvCxnSpPr>
        <p:spPr>
          <a:xfrm flipV="1">
            <a:off x="3314553" y="2276873"/>
            <a:ext cx="257536" cy="936103"/>
          </a:xfrm>
          <a:prstGeom prst="straightConnector1">
            <a:avLst/>
          </a:prstGeom>
          <a:ln w="25400">
            <a:solidFill>
              <a:srgbClr val="CC512A"/>
            </a:solidFill>
            <a:headEnd type="triangl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A91ABB8-B829-CF44-91B8-33B3117E9FAC}"/>
              </a:ext>
            </a:extLst>
          </p:cNvPr>
          <p:cNvCxnSpPr>
            <a:cxnSpLocks/>
          </p:cNvCxnSpPr>
          <p:nvPr/>
        </p:nvCxnSpPr>
        <p:spPr>
          <a:xfrm flipH="1" flipV="1">
            <a:off x="3314553" y="2276873"/>
            <a:ext cx="257536" cy="936103"/>
          </a:xfrm>
          <a:prstGeom prst="straightConnector1">
            <a:avLst/>
          </a:prstGeom>
          <a:ln w="25400">
            <a:solidFill>
              <a:srgbClr val="CC512A"/>
            </a:solidFill>
            <a:headEnd type="triangl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DBCE92E-4682-B743-9562-326D28EDAF55}"/>
              </a:ext>
            </a:extLst>
          </p:cNvPr>
          <p:cNvCxnSpPr>
            <a:cxnSpLocks/>
          </p:cNvCxnSpPr>
          <p:nvPr/>
        </p:nvCxnSpPr>
        <p:spPr>
          <a:xfrm flipH="1" flipV="1">
            <a:off x="3286114" y="2594103"/>
            <a:ext cx="295114" cy="294837"/>
          </a:xfrm>
          <a:prstGeom prst="straightConnector1">
            <a:avLst/>
          </a:prstGeom>
          <a:ln w="25400">
            <a:solidFill>
              <a:srgbClr val="CC512A"/>
            </a:solidFill>
            <a:headEnd type="triangl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8D2BDCB0-CE14-1945-A051-C51716C4B8D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34646" y="4299473"/>
            <a:ext cx="447638" cy="124416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CB7482E-CA77-8240-B703-98B9E3CC5DA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20336" y="4294098"/>
            <a:ext cx="447638" cy="1244160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504E92C4-905C-7E43-9BB2-B8490A3E6A68}"/>
              </a:ext>
            </a:extLst>
          </p:cNvPr>
          <p:cNvGrpSpPr/>
          <p:nvPr/>
        </p:nvGrpSpPr>
        <p:grpSpPr>
          <a:xfrm>
            <a:off x="7536160" y="4824704"/>
            <a:ext cx="285409" cy="206650"/>
            <a:chOff x="7536160" y="4824704"/>
            <a:chExt cx="285409" cy="206650"/>
          </a:xfrm>
        </p:grpSpPr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3B080717-0EE1-E24B-90F9-AE0210B21F3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58581" y="4824704"/>
              <a:ext cx="262988" cy="17888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FA6C3013-A0DA-7549-B573-2E161D1AFA91}"/>
                </a:ext>
              </a:extLst>
            </p:cNvPr>
            <p:cNvCxnSpPr>
              <a:cxnSpLocks/>
            </p:cNvCxnSpPr>
            <p:nvPr/>
          </p:nvCxnSpPr>
          <p:spPr>
            <a:xfrm>
              <a:off x="7536160" y="4833156"/>
              <a:ext cx="268783" cy="198198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A46D150-9A13-CD4B-8D49-4EFB696BE199}"/>
              </a:ext>
            </a:extLst>
          </p:cNvPr>
          <p:cNvGrpSpPr/>
          <p:nvPr/>
        </p:nvGrpSpPr>
        <p:grpSpPr>
          <a:xfrm>
            <a:off x="8095469" y="4552174"/>
            <a:ext cx="281110" cy="767212"/>
            <a:chOff x="8095469" y="4552174"/>
            <a:chExt cx="281110" cy="767212"/>
          </a:xfrm>
        </p:grpSpPr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E03950D0-2910-4845-9D17-5960CAD582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13591" y="4552174"/>
              <a:ext cx="262988" cy="17888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F4DE0616-4B8F-4E42-9B6C-3DB4B2E12818}"/>
                </a:ext>
              </a:extLst>
            </p:cNvPr>
            <p:cNvCxnSpPr>
              <a:cxnSpLocks/>
            </p:cNvCxnSpPr>
            <p:nvPr/>
          </p:nvCxnSpPr>
          <p:spPr>
            <a:xfrm>
              <a:off x="8095469" y="5121188"/>
              <a:ext cx="268783" cy="198198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437DFFA9-B0C5-5B45-9F69-22A87330FE8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20854" y="4324755"/>
            <a:ext cx="618501" cy="12150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F4DC881-763B-AF40-820E-389BA3940AF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077691" y="4294098"/>
            <a:ext cx="616005" cy="1224720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3FB650F8-6AAA-2F4E-855E-40C3E4559004}"/>
              </a:ext>
            </a:extLst>
          </p:cNvPr>
          <p:cNvGrpSpPr/>
          <p:nvPr/>
        </p:nvGrpSpPr>
        <p:grpSpPr>
          <a:xfrm>
            <a:off x="6998586" y="4564224"/>
            <a:ext cx="273085" cy="731014"/>
            <a:chOff x="6998586" y="4564224"/>
            <a:chExt cx="273085" cy="731014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7CD480D6-4B14-DB4F-A33A-13B93B974550}"/>
                </a:ext>
              </a:extLst>
            </p:cNvPr>
            <p:cNvCxnSpPr>
              <a:cxnSpLocks/>
            </p:cNvCxnSpPr>
            <p:nvPr/>
          </p:nvCxnSpPr>
          <p:spPr>
            <a:xfrm>
              <a:off x="7002888" y="4564224"/>
              <a:ext cx="268783" cy="198198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A15EBE3F-F37D-6C45-BA36-FAC94468AD6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98586" y="5116358"/>
              <a:ext cx="262988" cy="17888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4EB6B71-978D-474E-ADD4-1E82252745B9}"/>
              </a:ext>
            </a:extLst>
          </p:cNvPr>
          <p:cNvGrpSpPr/>
          <p:nvPr/>
        </p:nvGrpSpPr>
        <p:grpSpPr>
          <a:xfrm>
            <a:off x="3270934" y="4482742"/>
            <a:ext cx="325610" cy="936103"/>
            <a:chOff x="3438514" y="2429273"/>
            <a:chExt cx="325610" cy="936103"/>
          </a:xfrm>
        </p:grpSpPr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7722A338-0FB8-C644-8BA8-7EBFDDFFD89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57814" y="2753308"/>
              <a:ext cx="306310" cy="288032"/>
            </a:xfrm>
            <a:prstGeom prst="straightConnector1">
              <a:avLst/>
            </a:prstGeom>
            <a:ln w="25400">
              <a:solidFill>
                <a:srgbClr val="CC512A"/>
              </a:solidFill>
              <a:headEnd type="triangl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FE0B18A5-1DAB-4B4F-B812-AA7A5B66A5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66953" y="2429273"/>
              <a:ext cx="257536" cy="936103"/>
            </a:xfrm>
            <a:prstGeom prst="straightConnector1">
              <a:avLst/>
            </a:prstGeom>
            <a:ln w="25400">
              <a:solidFill>
                <a:srgbClr val="CC512A"/>
              </a:solidFill>
              <a:headEnd type="triangl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F9985A07-8FF7-9E4D-9F6C-5F6529EE6A8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466953" y="2429273"/>
              <a:ext cx="257536" cy="936103"/>
            </a:xfrm>
            <a:prstGeom prst="straightConnector1">
              <a:avLst/>
            </a:prstGeom>
            <a:ln w="25400">
              <a:solidFill>
                <a:srgbClr val="CC512A"/>
              </a:solidFill>
              <a:headEnd type="triangl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D1A4B700-B8B3-4449-BC3F-15CE1FA043A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438514" y="2746503"/>
              <a:ext cx="295114" cy="294837"/>
            </a:xfrm>
            <a:prstGeom prst="straightConnector1">
              <a:avLst/>
            </a:prstGeom>
            <a:ln w="25400">
              <a:solidFill>
                <a:srgbClr val="CC512A"/>
              </a:solidFill>
              <a:headEnd type="triangl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89D96589-E703-F84A-93E0-4BBC9C2488FE}"/>
              </a:ext>
            </a:extLst>
          </p:cNvPr>
          <p:cNvSpPr/>
          <p:nvPr/>
        </p:nvSpPr>
        <p:spPr>
          <a:xfrm>
            <a:off x="117552" y="6442364"/>
            <a:ext cx="2597939" cy="307777"/>
          </a:xfrm>
          <a:prstGeom prst="rect">
            <a:avLst/>
          </a:prstGeom>
          <a:ln w="9525">
            <a:solidFill>
              <a:schemeClr val="tx1"/>
            </a:solidFill>
            <a:prstDash val="dash"/>
          </a:ln>
        </p:spPr>
        <p:txBody>
          <a:bodyPr wrap="square">
            <a:spAutoFit/>
          </a:bodyPr>
          <a:lstStyle/>
          <a:p>
            <a:pPr hangingPunct="0">
              <a:buClrTx/>
              <a:defRPr/>
            </a:pPr>
            <a:r>
              <a:rPr lang="en-US" kern="1200" dirty="0"/>
              <a:t>Slide: Courtesy of </a:t>
            </a:r>
            <a:r>
              <a:rPr lang="en-US" kern="1200" dirty="0" err="1"/>
              <a:t>Shigang</a:t>
            </a:r>
            <a:r>
              <a:rPr lang="en-US" kern="1200" dirty="0"/>
              <a:t> Li</a:t>
            </a:r>
          </a:p>
        </p:txBody>
      </p:sp>
    </p:spTree>
    <p:extLst>
      <p:ext uri="{BB962C8B-B14F-4D97-AF65-F5344CB8AC3E}">
        <p14:creationId xmlns:p14="http://schemas.microsoft.com/office/powerpoint/2010/main" val="36234539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7BD7B07C-048C-7A4B-A633-38098F45C1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87727" y="611241"/>
            <a:ext cx="10886721" cy="5859173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607A91F-7D66-B14A-A9AD-DB1DDCC7E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B4A3975-7497-F04B-8ED6-C845E85BBCEC}"/>
              </a:ext>
            </a:extLst>
          </p:cNvPr>
          <p:cNvSpPr/>
          <p:nvPr/>
        </p:nvSpPr>
        <p:spPr>
          <a:xfrm>
            <a:off x="32694" y="6470414"/>
            <a:ext cx="2646337" cy="307777"/>
          </a:xfrm>
          <a:prstGeom prst="rect">
            <a:avLst/>
          </a:prstGeom>
          <a:ln w="9525">
            <a:solidFill>
              <a:schemeClr val="tx1"/>
            </a:solidFill>
            <a:prstDash val="dash"/>
          </a:ln>
        </p:spPr>
        <p:txBody>
          <a:bodyPr wrap="square">
            <a:spAutoFit/>
          </a:bodyPr>
          <a:lstStyle/>
          <a:p>
            <a:pPr hangingPunct="0">
              <a:buClrTx/>
              <a:defRPr/>
            </a:pPr>
            <a:r>
              <a:rPr lang="en-US" kern="1200" dirty="0"/>
              <a:t>Slide: Courtesy of </a:t>
            </a:r>
            <a:r>
              <a:rPr lang="en-US" kern="1200" dirty="0" err="1"/>
              <a:t>Shigang</a:t>
            </a:r>
            <a:r>
              <a:rPr lang="en-US" kern="1200" dirty="0"/>
              <a:t> Li</a:t>
            </a:r>
          </a:p>
        </p:txBody>
      </p:sp>
    </p:spTree>
    <p:extLst>
      <p:ext uri="{BB962C8B-B14F-4D97-AF65-F5344CB8AC3E}">
        <p14:creationId xmlns:p14="http://schemas.microsoft.com/office/powerpoint/2010/main" val="246511682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4FFD26-0C93-9146-8F35-B973F3BE3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Pipeline Parallelism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18BBEE-20D0-444F-B68B-E26099CAC3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551" y="1468786"/>
            <a:ext cx="10801349" cy="3039046"/>
          </a:xfrm>
        </p:spPr>
        <p:txBody>
          <a:bodyPr>
            <a:normAutofit/>
          </a:bodyPr>
          <a:lstStyle/>
          <a:p>
            <a:r>
              <a:rPr lang="en-US" sz="2400" dirty="0"/>
              <a:t>Slightly more involved algorithm than data parallel method but with the advantage of only requiring point to point communication</a:t>
            </a:r>
          </a:p>
          <a:p>
            <a:r>
              <a:rPr lang="en-US" sz="2400" dirty="0"/>
              <a:t>Ideal for large scale training to thousands of processes where point-to-point communication is much cheaper than collective operations such as </a:t>
            </a:r>
            <a:r>
              <a:rPr lang="en-US" sz="2400" dirty="0" err="1"/>
              <a:t>allreduce</a:t>
            </a:r>
            <a:r>
              <a:rPr lang="en-US" sz="2400" dirty="0"/>
              <a:t> or all-gather</a:t>
            </a:r>
          </a:p>
          <a:p>
            <a:r>
              <a:rPr lang="en-US" sz="2400" dirty="0"/>
              <a:t>Requires special handling of bubble that results in idle processes</a:t>
            </a:r>
          </a:p>
        </p:txBody>
      </p:sp>
    </p:spTree>
    <p:extLst>
      <p:ext uri="{BB962C8B-B14F-4D97-AF65-F5344CB8AC3E}">
        <p14:creationId xmlns:p14="http://schemas.microsoft.com/office/powerpoint/2010/main" val="12804147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F3E9108-99E4-324B-919F-CE417FBE5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Parallelism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48AD8EB-DA8F-D842-A61D-59538BA57D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AKA Operator Parallelism</a:t>
            </a:r>
          </a:p>
        </p:txBody>
      </p:sp>
    </p:spTree>
    <p:extLst>
      <p:ext uri="{BB962C8B-B14F-4D97-AF65-F5344CB8AC3E}">
        <p14:creationId xmlns:p14="http://schemas.microsoft.com/office/powerpoint/2010/main" val="192382840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4D3324B-543E-3A40-90B4-C1B2052ECB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5148" y="1360074"/>
            <a:ext cx="10515600" cy="5589366"/>
          </a:xfrm>
        </p:spPr>
        <p:txBody>
          <a:bodyPr>
            <a:normAutofit/>
          </a:bodyPr>
          <a:lstStyle/>
          <a:p>
            <a:pPr marL="14287" indent="0">
              <a:buNone/>
            </a:pPr>
            <a:r>
              <a:rPr lang="en-US" dirty="0"/>
              <a:t>Divide the model across machines and replicate the data.</a:t>
            </a:r>
          </a:p>
          <a:p>
            <a:pPr>
              <a:buFont typeface="Wingdings" pitchFamily="2" charset="2"/>
              <a:buChar char="Ø"/>
            </a:pPr>
            <a:r>
              <a:rPr lang="en-US" dirty="0"/>
              <a:t>Supports large models and activations</a:t>
            </a:r>
          </a:p>
          <a:p>
            <a:pPr>
              <a:buFont typeface="Wingdings" pitchFamily="2" charset="2"/>
              <a:buChar char="Ø"/>
            </a:pPr>
            <a:r>
              <a:rPr lang="en-US" dirty="0"/>
              <a:t>Requires communication within single evaluation</a:t>
            </a:r>
          </a:p>
          <a:p>
            <a:pPr>
              <a:buFont typeface="Wingdings" pitchFamily="2" charset="2"/>
              <a:buChar char="Ø"/>
            </a:pPr>
            <a:r>
              <a:rPr lang="en-US" dirty="0"/>
              <a:t>How to best divide a model?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/>
              <a:t>Split individual layers 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/>
              <a:t>which dimension? 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>
                <a:sym typeface="Wingdings" pitchFamily="2" charset="2"/>
              </a:rPr>
              <a:t>Weights or spatial  depends on operation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>
                <a:sym typeface="Wingdings" pitchFamily="2" charset="2"/>
              </a:rPr>
              <a:t>Split across layers 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>
                <a:sym typeface="Wingdings" pitchFamily="2" charset="2"/>
              </a:rPr>
              <a:t>Only one set of layers active a time  </a:t>
            </a:r>
            <a:br>
              <a:rPr lang="en-US" dirty="0">
                <a:sym typeface="Wingdings" pitchFamily="2" charset="2"/>
              </a:rPr>
            </a:br>
            <a:r>
              <a:rPr lang="en-US" dirty="0">
                <a:sym typeface="Wingdings" pitchFamily="2" charset="2"/>
              </a:rPr>
              <a:t>poor work balance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err="1">
                <a:sym typeface="Wingdings" pitchFamily="2" charset="2"/>
              </a:rPr>
              <a:t>Soln</a:t>
            </a:r>
            <a:r>
              <a:rPr lang="en-US" dirty="0">
                <a:sym typeface="Wingdings" pitchFamily="2" charset="2"/>
              </a:rPr>
              <a:t>: Pipelining Parallelism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FCE9D2E-C9B7-094D-A312-100DCD1782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398" y="165206"/>
            <a:ext cx="10801350" cy="1325563"/>
          </a:xfrm>
        </p:spPr>
        <p:txBody>
          <a:bodyPr/>
          <a:lstStyle/>
          <a:p>
            <a:r>
              <a:rPr lang="en-US" dirty="0"/>
              <a:t>Model Parallelism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FCF8AC7-C62E-C54D-B15A-F118DA9DEC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8704" y="3290463"/>
            <a:ext cx="4072698" cy="3427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138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bldLvl="3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00F7B-25A8-424F-887F-8F945E756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Parallelism: Weights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51884E-A24D-1043-B4DB-7D8298B86F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552" y="1468786"/>
            <a:ext cx="11215466" cy="1177432"/>
          </a:xfrm>
        </p:spPr>
        <p:txBody>
          <a:bodyPr>
            <a:normAutofit/>
          </a:bodyPr>
          <a:lstStyle/>
          <a:p>
            <a:pPr marL="14287" indent="0">
              <a:buNone/>
            </a:pPr>
            <a:r>
              <a:rPr lang="en-US" sz="2400" dirty="0"/>
              <a:t>It helps to think of the operations in matrix form. Consider an FC layer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C04C08-6245-FD42-A4D8-B55791BA947E}"/>
              </a:ext>
            </a:extLst>
          </p:cNvPr>
          <p:cNvSpPr txBox="1"/>
          <p:nvPr/>
        </p:nvSpPr>
        <p:spPr>
          <a:xfrm>
            <a:off x="446446" y="2292276"/>
            <a:ext cx="4887554" cy="70788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R="0" lvl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Data Parallelism: Partition input across different Processors (batch dimension)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806B82-08B9-5246-8BE6-2D137CE1C55E}"/>
              </a:ext>
            </a:extLst>
          </p:cNvPr>
          <p:cNvSpPr txBox="1"/>
          <p:nvPr/>
        </p:nvSpPr>
        <p:spPr>
          <a:xfrm>
            <a:off x="446446" y="4153851"/>
            <a:ext cx="4887554" cy="70788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R="0" lvl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Model Parallelism: Partition weights across different Processes (W dimension)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04C266-3AE1-5B42-925F-6E5121FC6237}"/>
              </a:ext>
            </a:extLst>
          </p:cNvPr>
          <p:cNvSpPr txBox="1"/>
          <p:nvPr/>
        </p:nvSpPr>
        <p:spPr>
          <a:xfrm>
            <a:off x="117552" y="6378083"/>
            <a:ext cx="10623336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R="0" lvl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Let’s discuss the communication details, step by step</a:t>
            </a:r>
          </a:p>
        </p:txBody>
      </p:sp>
      <p:pic>
        <p:nvPicPr>
          <p:cNvPr id="94" name="Picture 93">
            <a:extLst>
              <a:ext uri="{FF2B5EF4-FFF2-40B4-BE49-F238E27FC236}">
                <a16:creationId xmlns:a16="http://schemas.microsoft.com/office/drawing/2014/main" id="{0D813C62-CCFC-0A43-B0BD-4FB2FDC4B5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8682" y="1836880"/>
            <a:ext cx="4647688" cy="2387569"/>
          </a:xfrm>
          <a:prstGeom prst="rect">
            <a:avLst/>
          </a:prstGeom>
        </p:spPr>
      </p:pic>
      <p:pic>
        <p:nvPicPr>
          <p:cNvPr id="191" name="Picture 190">
            <a:extLst>
              <a:ext uri="{FF2B5EF4-FFF2-40B4-BE49-F238E27FC236}">
                <a16:creationId xmlns:a16="http://schemas.microsoft.com/office/drawing/2014/main" id="{92176062-24DC-BB4D-8BC2-35B14035DD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3706" y="4050850"/>
            <a:ext cx="4682664" cy="2387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82538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880B36-0FA0-3848-BCEB-3D1ABBEDE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Parallelism: Forward Pass</a:t>
            </a:r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3228FA46-7ADF-584B-A404-F1E9EFB3C12C}"/>
              </a:ext>
            </a:extLst>
          </p:cNvPr>
          <p:cNvSpPr/>
          <p:nvPr/>
        </p:nvSpPr>
        <p:spPr>
          <a:xfrm>
            <a:off x="1713222" y="1636546"/>
            <a:ext cx="2043273" cy="1097280"/>
          </a:xfrm>
          <a:prstGeom prst="rect">
            <a:avLst/>
          </a:prstGeom>
          <a:solidFill>
            <a:srgbClr val="4472C4">
              <a:alpha val="45000"/>
            </a:srgbClr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</a:t>
            </a:r>
            <a:r>
              <a:rPr kumimoji="0" lang="en-US" sz="1800" b="0" i="0" u="none" strike="noStrike" kern="120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EBDB9838-B6CB-8147-8800-13856FAD3A18}"/>
              </a:ext>
            </a:extLst>
          </p:cNvPr>
          <p:cNvSpPr/>
          <p:nvPr/>
        </p:nvSpPr>
        <p:spPr>
          <a:xfrm>
            <a:off x="1713222" y="2733826"/>
            <a:ext cx="2043273" cy="1097280"/>
          </a:xfrm>
          <a:prstGeom prst="rect">
            <a:avLst/>
          </a:prstGeom>
          <a:noFill/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</a:t>
            </a:r>
            <a:r>
              <a:rPr kumimoji="0" lang="en-US" sz="18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06273F63-85AC-904A-BDB8-E34A7ECD59AD}"/>
              </a:ext>
            </a:extLst>
          </p:cNvPr>
          <p:cNvSpPr/>
          <p:nvPr/>
        </p:nvSpPr>
        <p:spPr>
          <a:xfrm>
            <a:off x="4743693" y="1636546"/>
            <a:ext cx="1080082" cy="2194558"/>
          </a:xfrm>
          <a:prstGeom prst="rect">
            <a:avLst/>
          </a:prstGeom>
          <a:solidFill>
            <a:srgbClr val="FFC000">
              <a:alpha val="45000"/>
            </a:srgbClr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</a:t>
            </a:r>
            <a:r>
              <a:rPr kumimoji="0" lang="en-US" sz="1800" b="0" i="0" u="none" strike="noStrike" kern="1200" cap="none" spc="0" normalizeH="0" baseline="-2500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</a:t>
            </a:r>
            <a:r>
              <a:rPr kumimoji="0" lang="en-US" sz="1800" b="0" i="0" u="none" strike="noStrike" kern="1200" cap="none" spc="0" normalizeH="0" baseline="-2500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E2AF9CDF-7F9A-4046-8BC8-3B812D9A7EF7}"/>
              </a:ext>
            </a:extLst>
          </p:cNvPr>
          <p:cNvSpPr txBox="1"/>
          <p:nvPr/>
        </p:nvSpPr>
        <p:spPr>
          <a:xfrm>
            <a:off x="3928143" y="2533770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Tx/>
              <a:buFontTx/>
              <a:buNone/>
            </a:pPr>
            <a:r>
              <a:rPr lang="en-US" sz="2400" b="1" kern="1200" dirty="0">
                <a:solidFill>
                  <a:prstClr val="black"/>
                </a:solidFill>
                <a:latin typeface="Calibri" panose="020F0502020204030204"/>
                <a:ea typeface="+mn-ea"/>
              </a:rPr>
              <a:t>*</a:t>
            </a:r>
          </a:p>
        </p:txBody>
      </p: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111C61F1-B3D9-7945-BF56-4F687F995DD9}"/>
              </a:ext>
            </a:extLst>
          </p:cNvPr>
          <p:cNvCxnSpPr/>
          <p:nvPr/>
        </p:nvCxnSpPr>
        <p:spPr>
          <a:xfrm>
            <a:off x="1580826" y="1636546"/>
            <a:ext cx="1345" cy="1128057"/>
          </a:xfrm>
          <a:prstGeom prst="line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headEnd type="oval"/>
            <a:tailEnd type="oval"/>
          </a:ln>
          <a:effectLst/>
        </p:spPr>
      </p:cxnSp>
      <p:sp>
        <p:nvSpPr>
          <p:cNvPr id="139" name="TextBox 138">
            <a:extLst>
              <a:ext uri="{FF2B5EF4-FFF2-40B4-BE49-F238E27FC236}">
                <a16:creationId xmlns:a16="http://schemas.microsoft.com/office/drawing/2014/main" id="{1DFDBBBC-981C-5045-9F19-36C65EDEBCD8}"/>
              </a:ext>
            </a:extLst>
          </p:cNvPr>
          <p:cNvSpPr txBox="1"/>
          <p:nvPr/>
        </p:nvSpPr>
        <p:spPr>
          <a:xfrm>
            <a:off x="1057238" y="2029694"/>
            <a:ext cx="550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Tx/>
              <a:buFontTx/>
              <a:buNone/>
            </a:pPr>
            <a:r>
              <a:rPr lang="en-US" sz="1800" kern="1200" dirty="0">
                <a:solidFill>
                  <a:prstClr val="black"/>
                </a:solidFill>
                <a:latin typeface="Calibri" panose="020F0502020204030204"/>
                <a:ea typeface="+mn-ea"/>
              </a:rPr>
              <a:t>d</a:t>
            </a:r>
            <a:r>
              <a:rPr lang="en-US" sz="1800" kern="1200" baseline="-25000" dirty="0">
                <a:solidFill>
                  <a:prstClr val="black"/>
                </a:solidFill>
                <a:latin typeface="Calibri" panose="020F0502020204030204"/>
                <a:ea typeface="+mn-ea"/>
              </a:rPr>
              <a:t>i</a:t>
            </a:r>
            <a:r>
              <a:rPr lang="en-US" sz="1800" kern="1200" dirty="0">
                <a:solidFill>
                  <a:prstClr val="black"/>
                </a:solidFill>
                <a:latin typeface="Calibri" panose="020F0502020204030204"/>
                <a:ea typeface="+mn-ea"/>
              </a:rPr>
              <a:t>/P</a:t>
            </a:r>
            <a:endParaRPr lang="en-US" sz="1800" kern="1200" baseline="-25000" dirty="0">
              <a:solidFill>
                <a:prstClr val="black"/>
              </a:solidFill>
              <a:latin typeface="Calibri" panose="020F0502020204030204"/>
              <a:ea typeface="+mn-ea"/>
            </a:endParaRPr>
          </a:p>
        </p:txBody>
      </p: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44C3B74D-5487-FB49-93EF-CF4E14A390DB}"/>
              </a:ext>
            </a:extLst>
          </p:cNvPr>
          <p:cNvCxnSpPr/>
          <p:nvPr/>
        </p:nvCxnSpPr>
        <p:spPr>
          <a:xfrm flipV="1">
            <a:off x="1745520" y="1509187"/>
            <a:ext cx="1921179" cy="1635"/>
          </a:xfrm>
          <a:prstGeom prst="line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headEnd type="oval"/>
            <a:tailEnd type="oval"/>
          </a:ln>
          <a:effectLst/>
        </p:spPr>
      </p:cxnSp>
      <p:sp>
        <p:nvSpPr>
          <p:cNvPr id="141" name="TextBox 140">
            <a:extLst>
              <a:ext uri="{FF2B5EF4-FFF2-40B4-BE49-F238E27FC236}">
                <a16:creationId xmlns:a16="http://schemas.microsoft.com/office/drawing/2014/main" id="{5CB7B564-42E6-BF49-8AAD-265D55276DBA}"/>
              </a:ext>
            </a:extLst>
          </p:cNvPr>
          <p:cNvSpPr txBox="1"/>
          <p:nvPr/>
        </p:nvSpPr>
        <p:spPr>
          <a:xfrm>
            <a:off x="2508977" y="1060742"/>
            <a:ext cx="341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Tx/>
              <a:buFontTx/>
              <a:buNone/>
            </a:pPr>
            <a:r>
              <a:rPr lang="en-US" sz="1800" kern="1200" dirty="0">
                <a:solidFill>
                  <a:prstClr val="black"/>
                </a:solidFill>
                <a:latin typeface="Calibri" panose="020F0502020204030204"/>
                <a:ea typeface="+mn-ea"/>
              </a:rPr>
              <a:t>d</a:t>
            </a:r>
            <a:r>
              <a:rPr lang="en-US" sz="1800" kern="1200" baseline="-25000" dirty="0">
                <a:solidFill>
                  <a:prstClr val="black"/>
                </a:solidFill>
                <a:latin typeface="Calibri" panose="020F0502020204030204"/>
                <a:ea typeface="+mn-ea"/>
              </a:rPr>
              <a:t>i</a:t>
            </a:r>
          </a:p>
        </p:txBody>
      </p: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867A4441-54BB-B340-A405-B3E5E3388682}"/>
              </a:ext>
            </a:extLst>
          </p:cNvPr>
          <p:cNvCxnSpPr>
            <a:cxnSpLocks/>
          </p:cNvCxnSpPr>
          <p:nvPr/>
        </p:nvCxnSpPr>
        <p:spPr>
          <a:xfrm>
            <a:off x="4743693" y="1523065"/>
            <a:ext cx="1080082" cy="0"/>
          </a:xfrm>
          <a:prstGeom prst="line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headEnd type="oval"/>
            <a:tailEnd type="oval"/>
          </a:ln>
          <a:effectLst/>
        </p:spPr>
      </p:cxnSp>
      <p:sp>
        <p:nvSpPr>
          <p:cNvPr id="143" name="TextBox 142">
            <a:extLst>
              <a:ext uri="{FF2B5EF4-FFF2-40B4-BE49-F238E27FC236}">
                <a16:creationId xmlns:a16="http://schemas.microsoft.com/office/drawing/2014/main" id="{5EA89593-AC88-8E42-851F-4538444DAA6D}"/>
              </a:ext>
            </a:extLst>
          </p:cNvPr>
          <p:cNvSpPr txBox="1"/>
          <p:nvPr/>
        </p:nvSpPr>
        <p:spPr>
          <a:xfrm>
            <a:off x="5128884" y="1171428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Tx/>
              <a:buFontTx/>
              <a:buNone/>
            </a:pPr>
            <a:r>
              <a:rPr lang="en-US" sz="1800" kern="1200" dirty="0">
                <a:solidFill>
                  <a:prstClr val="black"/>
                </a:solidFill>
                <a:latin typeface="Calibri" panose="020F0502020204030204"/>
                <a:ea typeface="+mn-ea"/>
              </a:rPr>
              <a:t>B</a:t>
            </a:r>
            <a:endParaRPr lang="en-US" sz="1800" kern="1200" baseline="-25000" dirty="0">
              <a:solidFill>
                <a:prstClr val="black"/>
              </a:solidFill>
              <a:latin typeface="Calibri" panose="020F0502020204030204"/>
              <a:ea typeface="+mn-ea"/>
            </a:endParaRP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C75CC6DF-E302-2647-A73A-59AA5B1C1704}"/>
              </a:ext>
            </a:extLst>
          </p:cNvPr>
          <p:cNvSpPr txBox="1"/>
          <p:nvPr/>
        </p:nvSpPr>
        <p:spPr>
          <a:xfrm>
            <a:off x="2364227" y="3944584"/>
            <a:ext cx="6312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Tx/>
              <a:buFontTx/>
              <a:buNone/>
            </a:pPr>
            <a:r>
              <a:rPr lang="en-US" sz="2800" kern="1200" dirty="0">
                <a:solidFill>
                  <a:prstClr val="black"/>
                </a:solidFill>
                <a:latin typeface="Calibri" panose="020F0502020204030204"/>
                <a:ea typeface="+mn-ea"/>
              </a:rPr>
              <a:t>W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90760ECC-B865-8340-BD08-FCCAA806FE08}"/>
              </a:ext>
            </a:extLst>
          </p:cNvPr>
          <p:cNvSpPr txBox="1"/>
          <p:nvPr/>
        </p:nvSpPr>
        <p:spPr>
          <a:xfrm>
            <a:off x="4959521" y="3954415"/>
            <a:ext cx="6312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Tx/>
              <a:buFontTx/>
              <a:buNone/>
            </a:pPr>
            <a:r>
              <a:rPr lang="en-US" sz="2800" kern="1200" dirty="0">
                <a:solidFill>
                  <a:prstClr val="black"/>
                </a:solidFill>
                <a:latin typeface="Calibri" panose="020F0502020204030204"/>
                <a:ea typeface="+mn-ea"/>
              </a:rPr>
              <a:t>X</a:t>
            </a:r>
          </a:p>
        </p:txBody>
      </p: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CADD9487-2FC3-1748-A408-079EEC2CAD47}"/>
              </a:ext>
            </a:extLst>
          </p:cNvPr>
          <p:cNvCxnSpPr/>
          <p:nvPr/>
        </p:nvCxnSpPr>
        <p:spPr>
          <a:xfrm>
            <a:off x="4589257" y="1665018"/>
            <a:ext cx="0" cy="2189290"/>
          </a:xfrm>
          <a:prstGeom prst="line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headEnd type="oval"/>
            <a:tailEnd type="oval"/>
          </a:ln>
          <a:effectLst/>
        </p:spPr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CBD096F6-B050-834E-B1F7-15D4A0A7B1DC}"/>
              </a:ext>
            </a:extLst>
          </p:cNvPr>
          <p:cNvSpPr txBox="1"/>
          <p:nvPr/>
        </p:nvSpPr>
        <p:spPr>
          <a:xfrm>
            <a:off x="4213135" y="2533770"/>
            <a:ext cx="341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Tx/>
              <a:buFontTx/>
              <a:buNone/>
            </a:pPr>
            <a:r>
              <a:rPr lang="en-US" sz="1800" kern="1200" dirty="0">
                <a:solidFill>
                  <a:prstClr val="black"/>
                </a:solidFill>
                <a:latin typeface="Calibri" panose="020F0502020204030204"/>
                <a:ea typeface="+mn-ea"/>
              </a:rPr>
              <a:t>d</a:t>
            </a:r>
            <a:r>
              <a:rPr lang="en-US" sz="1800" kern="1200" baseline="-25000" dirty="0">
                <a:solidFill>
                  <a:prstClr val="black"/>
                </a:solidFill>
                <a:latin typeface="Calibri" panose="020F0502020204030204"/>
                <a:ea typeface="+mn-ea"/>
              </a:rPr>
              <a:t>i</a:t>
            </a:r>
          </a:p>
        </p:txBody>
      </p: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C3C9E2D9-FB8D-1441-B1DD-91676229018E}"/>
              </a:ext>
            </a:extLst>
          </p:cNvPr>
          <p:cNvCxnSpPr>
            <a:cxnSpLocks/>
          </p:cNvCxnSpPr>
          <p:nvPr/>
        </p:nvCxnSpPr>
        <p:spPr>
          <a:xfrm flipH="1">
            <a:off x="6122012" y="2733826"/>
            <a:ext cx="600782" cy="0"/>
          </a:xfrm>
          <a:prstGeom prst="straightConnector1">
            <a:avLst/>
          </a:prstGeom>
          <a:noFill/>
          <a:ln w="31750" cap="flat" cmpd="sng" algn="ctr">
            <a:solidFill>
              <a:sysClr val="windowText" lastClr="000000"/>
            </a:solidFill>
            <a:prstDash val="solid"/>
            <a:miter lim="800000"/>
            <a:headEnd type="triangle" w="lg" len="lg"/>
            <a:tailEnd type="none"/>
          </a:ln>
          <a:effectLst/>
        </p:spPr>
      </p:cxnSp>
      <p:sp>
        <p:nvSpPr>
          <p:cNvPr id="150" name="Rectangle 149">
            <a:extLst>
              <a:ext uri="{FF2B5EF4-FFF2-40B4-BE49-F238E27FC236}">
                <a16:creationId xmlns:a16="http://schemas.microsoft.com/office/drawing/2014/main" id="{68897216-7C53-4942-8BE5-237B79417D01}"/>
              </a:ext>
            </a:extLst>
          </p:cNvPr>
          <p:cNvSpPr/>
          <p:nvPr/>
        </p:nvSpPr>
        <p:spPr>
          <a:xfrm>
            <a:off x="6934383" y="1619520"/>
            <a:ext cx="1077662" cy="1097280"/>
          </a:xfrm>
          <a:prstGeom prst="rect">
            <a:avLst/>
          </a:prstGeom>
          <a:solidFill>
            <a:srgbClr val="FFC000">
              <a:alpha val="45000"/>
            </a:srgbClr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</a:t>
            </a:r>
            <a:r>
              <a:rPr kumimoji="0" lang="en-US" sz="1800" b="0" i="0" u="none" strike="noStrike" kern="1200" cap="none" spc="0" normalizeH="0" baseline="-2500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677E67E4-5DA1-0D47-9A48-844E0EC8AC48}"/>
              </a:ext>
            </a:extLst>
          </p:cNvPr>
          <p:cNvSpPr/>
          <p:nvPr/>
        </p:nvSpPr>
        <p:spPr>
          <a:xfrm>
            <a:off x="6929270" y="2716800"/>
            <a:ext cx="1078738" cy="1097280"/>
          </a:xfrm>
          <a:prstGeom prst="rect">
            <a:avLst/>
          </a:prstGeom>
          <a:noFill/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</a:t>
            </a:r>
            <a:r>
              <a:rPr kumimoji="0" lang="en-US" sz="18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CAD8647F-73E8-5546-89E9-E63F06DFCA24}"/>
              </a:ext>
            </a:extLst>
          </p:cNvPr>
          <p:cNvCxnSpPr>
            <a:cxnSpLocks/>
          </p:cNvCxnSpPr>
          <p:nvPr/>
        </p:nvCxnSpPr>
        <p:spPr>
          <a:xfrm>
            <a:off x="8146329" y="1672479"/>
            <a:ext cx="0" cy="1004109"/>
          </a:xfrm>
          <a:prstGeom prst="line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headEnd type="oval"/>
            <a:tailEnd type="oval"/>
          </a:ln>
          <a:effectLst/>
        </p:spPr>
      </p:cxnSp>
      <p:sp>
        <p:nvSpPr>
          <p:cNvPr id="153" name="TextBox 152">
            <a:extLst>
              <a:ext uri="{FF2B5EF4-FFF2-40B4-BE49-F238E27FC236}">
                <a16:creationId xmlns:a16="http://schemas.microsoft.com/office/drawing/2014/main" id="{D046F9D8-51C7-7A44-B93B-F109A08F7CFE}"/>
              </a:ext>
            </a:extLst>
          </p:cNvPr>
          <p:cNvSpPr txBox="1"/>
          <p:nvPr/>
        </p:nvSpPr>
        <p:spPr>
          <a:xfrm>
            <a:off x="8279268" y="1956078"/>
            <a:ext cx="550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Tx/>
              <a:buFontTx/>
              <a:buNone/>
            </a:pPr>
            <a:r>
              <a:rPr lang="en-US" sz="1800" kern="1200" dirty="0">
                <a:solidFill>
                  <a:prstClr val="black"/>
                </a:solidFill>
                <a:latin typeface="Calibri" panose="020F0502020204030204"/>
                <a:ea typeface="+mn-ea"/>
              </a:rPr>
              <a:t>d</a:t>
            </a:r>
            <a:r>
              <a:rPr lang="en-US" sz="1800" kern="1200" baseline="-25000" dirty="0">
                <a:solidFill>
                  <a:prstClr val="black"/>
                </a:solidFill>
                <a:latin typeface="Calibri" panose="020F0502020204030204"/>
                <a:ea typeface="+mn-ea"/>
              </a:rPr>
              <a:t>i</a:t>
            </a:r>
            <a:r>
              <a:rPr lang="en-US" sz="1800" kern="1200" dirty="0">
                <a:solidFill>
                  <a:prstClr val="black"/>
                </a:solidFill>
                <a:latin typeface="Calibri" panose="020F0502020204030204"/>
                <a:ea typeface="+mn-ea"/>
              </a:rPr>
              <a:t>/P</a:t>
            </a:r>
            <a:endParaRPr lang="en-US" sz="1800" kern="1200" baseline="-25000" dirty="0">
              <a:solidFill>
                <a:prstClr val="black"/>
              </a:solidFill>
              <a:latin typeface="Calibri" panose="020F0502020204030204"/>
              <a:ea typeface="+mn-ea"/>
            </a:endParaRP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38C89509-8E2B-F146-845B-9D177B6891B6}"/>
              </a:ext>
            </a:extLst>
          </p:cNvPr>
          <p:cNvSpPr txBox="1"/>
          <p:nvPr/>
        </p:nvSpPr>
        <p:spPr>
          <a:xfrm>
            <a:off x="7335345" y="1087342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Tx/>
              <a:buFontTx/>
              <a:buNone/>
            </a:pPr>
            <a:r>
              <a:rPr lang="en-US" sz="1800" kern="1200" dirty="0">
                <a:solidFill>
                  <a:prstClr val="black"/>
                </a:solidFill>
                <a:latin typeface="Calibri" panose="020F0502020204030204"/>
                <a:ea typeface="+mn-ea"/>
              </a:rPr>
              <a:t>B</a:t>
            </a:r>
            <a:endParaRPr lang="en-US" sz="1800" kern="1200" baseline="-25000" dirty="0">
              <a:solidFill>
                <a:prstClr val="black"/>
              </a:solidFill>
              <a:latin typeface="Calibri" panose="020F0502020204030204"/>
              <a:ea typeface="+mn-ea"/>
            </a:endParaRPr>
          </a:p>
        </p:txBody>
      </p: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B1B7A36F-5BA4-414B-B58C-FCADFAA7E73C}"/>
              </a:ext>
            </a:extLst>
          </p:cNvPr>
          <p:cNvCxnSpPr>
            <a:cxnSpLocks/>
          </p:cNvCxnSpPr>
          <p:nvPr/>
        </p:nvCxnSpPr>
        <p:spPr>
          <a:xfrm>
            <a:off x="6929270" y="1488839"/>
            <a:ext cx="1078738" cy="20348"/>
          </a:xfrm>
          <a:prstGeom prst="line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headEnd type="oval"/>
            <a:tailEnd type="oval"/>
          </a:ln>
          <a:effectLst/>
        </p:spPr>
      </p:cxnSp>
      <p:sp>
        <p:nvSpPr>
          <p:cNvPr id="156" name="TextBox 155">
            <a:extLst>
              <a:ext uri="{FF2B5EF4-FFF2-40B4-BE49-F238E27FC236}">
                <a16:creationId xmlns:a16="http://schemas.microsoft.com/office/drawing/2014/main" id="{1E759E7E-5A40-EF43-9DEF-4925CE2E8A8C}"/>
              </a:ext>
            </a:extLst>
          </p:cNvPr>
          <p:cNvSpPr txBox="1"/>
          <p:nvPr/>
        </p:nvSpPr>
        <p:spPr>
          <a:xfrm>
            <a:off x="6979391" y="3913956"/>
            <a:ext cx="9101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Tx/>
              <a:buFontTx/>
              <a:buNone/>
            </a:pPr>
            <a:r>
              <a:rPr lang="en-US" sz="2800" kern="1200" dirty="0">
                <a:solidFill>
                  <a:prstClr val="black"/>
                </a:solidFill>
                <a:latin typeface="Calibri" panose="020F0502020204030204"/>
                <a:ea typeface="+mn-ea"/>
              </a:rPr>
              <a:t>Y</a:t>
            </a:r>
            <a:r>
              <a:rPr lang="en-US" sz="2800" kern="1200" baseline="30000" dirty="0">
                <a:solidFill>
                  <a:prstClr val="black"/>
                </a:solidFill>
                <a:latin typeface="Calibri" panose="020F0502020204030204"/>
                <a:ea typeface="+mn-ea"/>
              </a:rPr>
              <a:t>local</a:t>
            </a:r>
          </a:p>
        </p:txBody>
      </p: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456D0515-BA76-CB4D-857E-407FADCB877B}"/>
              </a:ext>
            </a:extLst>
          </p:cNvPr>
          <p:cNvGrpSpPr/>
          <p:nvPr/>
        </p:nvGrpSpPr>
        <p:grpSpPr>
          <a:xfrm>
            <a:off x="8426726" y="1605916"/>
            <a:ext cx="1746062" cy="2831260"/>
            <a:chOff x="8385163" y="2016444"/>
            <a:chExt cx="1746062" cy="2831260"/>
          </a:xfrm>
        </p:grpSpPr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FFD22382-1A6D-CE41-BFB8-335BE883E546}"/>
                </a:ext>
              </a:extLst>
            </p:cNvPr>
            <p:cNvSpPr/>
            <p:nvPr/>
          </p:nvSpPr>
          <p:spPr>
            <a:xfrm>
              <a:off x="9086816" y="2016444"/>
              <a:ext cx="1044409" cy="2194560"/>
            </a:xfrm>
            <a:prstGeom prst="rect">
              <a:avLst/>
            </a:prstGeom>
            <a:solidFill>
              <a:srgbClr val="FFC000">
                <a:alpha val="45000"/>
              </a:srgbClr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</a:t>
              </a:r>
              <a:r>
                <a:rPr kumimoji="0" lang="en-US" sz="1800" b="0" i="0" u="none" strike="noStrike" kern="1200" cap="none" spc="0" normalizeH="0" baseline="-2500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0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</a:t>
              </a:r>
              <a:r>
                <a:rPr kumimoji="0" lang="en-US" sz="1800" b="0" i="0" u="none" strike="noStrike" kern="1200" cap="none" spc="0" normalizeH="0" baseline="-2500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CB59A5B5-CF36-F94E-A197-2E7AC64C5F9E}"/>
                </a:ext>
              </a:extLst>
            </p:cNvPr>
            <p:cNvSpPr txBox="1"/>
            <p:nvPr/>
          </p:nvSpPr>
          <p:spPr>
            <a:xfrm>
              <a:off x="9293390" y="4324484"/>
              <a:ext cx="63126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buClrTx/>
                <a:buFontTx/>
                <a:buNone/>
              </a:pPr>
              <a:r>
                <a:rPr lang="en-US" sz="2800" kern="1200" dirty="0">
                  <a:solidFill>
                    <a:prstClr val="black"/>
                  </a:solidFill>
                  <a:latin typeface="Calibri" panose="020F0502020204030204"/>
                  <a:ea typeface="+mn-ea"/>
                </a:rPr>
                <a:t>Y</a:t>
              </a:r>
              <a:endParaRPr lang="en-US" sz="2800" kern="1200" baseline="30000" dirty="0">
                <a:solidFill>
                  <a:prstClr val="black"/>
                </a:solidFill>
                <a:latin typeface="Calibri" panose="020F0502020204030204"/>
                <a:ea typeface="+mn-ea"/>
              </a:endParaRPr>
            </a:p>
          </p:txBody>
        </p:sp>
        <p:cxnSp>
          <p:nvCxnSpPr>
            <p:cNvPr id="157" name="Straight Arrow Connector 156">
              <a:extLst>
                <a:ext uri="{FF2B5EF4-FFF2-40B4-BE49-F238E27FC236}">
                  <a16:creationId xmlns:a16="http://schemas.microsoft.com/office/drawing/2014/main" id="{AD7D2E38-0D3A-1244-A66B-FAD4D1935C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385163" y="3151256"/>
              <a:ext cx="600782" cy="0"/>
            </a:xfrm>
            <a:prstGeom prst="straightConnector1">
              <a:avLst/>
            </a:prstGeom>
            <a:noFill/>
            <a:ln w="31750" cap="flat" cmpd="sng" algn="ctr">
              <a:solidFill>
                <a:sysClr val="windowText" lastClr="000000"/>
              </a:solidFill>
              <a:prstDash val="solid"/>
              <a:miter lim="800000"/>
              <a:headEnd type="triangle" w="lg" len="lg"/>
              <a:tailEnd type="none"/>
            </a:ln>
            <a:effectLst/>
          </p:spPr>
        </p:cxnSp>
      </p:grp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3AF94D71-A94B-7C43-B905-75C311A37402}"/>
              </a:ext>
            </a:extLst>
          </p:cNvPr>
          <p:cNvCxnSpPr>
            <a:cxnSpLocks/>
          </p:cNvCxnSpPr>
          <p:nvPr/>
        </p:nvCxnSpPr>
        <p:spPr>
          <a:xfrm flipV="1">
            <a:off x="7889576" y="3913958"/>
            <a:ext cx="939843" cy="99740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1" name="TextBox 160">
            <a:extLst>
              <a:ext uri="{FF2B5EF4-FFF2-40B4-BE49-F238E27FC236}">
                <a16:creationId xmlns:a16="http://schemas.microsoft.com/office/drawing/2014/main" id="{6BDDCBCC-0955-BE4D-A267-0FBB8686047F}"/>
              </a:ext>
            </a:extLst>
          </p:cNvPr>
          <p:cNvSpPr txBox="1"/>
          <p:nvPr/>
        </p:nvSpPr>
        <p:spPr>
          <a:xfrm>
            <a:off x="75582" y="5015865"/>
            <a:ext cx="7036804" cy="120032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Requires an all gather communication so that all processes get each others activation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Same cost as all reduce without the 2x factor</a:t>
            </a:r>
          </a:p>
        </p:txBody>
      </p:sp>
      <p:pic>
        <p:nvPicPr>
          <p:cNvPr id="168" name="Picture 167">
            <a:extLst>
              <a:ext uri="{FF2B5EF4-FFF2-40B4-BE49-F238E27FC236}">
                <a16:creationId xmlns:a16="http://schemas.microsoft.com/office/drawing/2014/main" id="{B9FA8E19-BC7A-244A-AF3F-F9276D6601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0195" y="5051450"/>
            <a:ext cx="3243237" cy="1098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96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1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880B36-0FA0-3848-BCEB-3D1ABBEDE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Parallelism: Backward Pass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D027A9C2-63CC-0F4A-8A4B-CE6E56DC6882}"/>
              </a:ext>
            </a:extLst>
          </p:cNvPr>
          <p:cNvSpPr/>
          <p:nvPr/>
        </p:nvSpPr>
        <p:spPr>
          <a:xfrm>
            <a:off x="4028346" y="1741905"/>
            <a:ext cx="2002536" cy="1033267"/>
          </a:xfrm>
          <a:prstGeom prst="rect">
            <a:avLst/>
          </a:prstGeom>
          <a:solidFill>
            <a:srgbClr val="FFC000">
              <a:alpha val="45000"/>
            </a:srgbClr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</a:t>
            </a:r>
            <a:r>
              <a:rPr kumimoji="0" lang="en-US" sz="2000" b="0" i="0" u="none" strike="noStrike" kern="0" cap="none" spc="0" normalizeH="0" baseline="-2500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0,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P</a:t>
            </a:r>
            <a:r>
              <a:rPr kumimoji="0" lang="en-US" sz="2000" b="0" i="0" u="none" strike="noStrike" kern="0" cap="none" spc="0" normalizeH="0" baseline="-2500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1FAD6AE9-0A57-054D-9079-01DB4E3FE4D2}"/>
              </a:ext>
            </a:extLst>
          </p:cNvPr>
          <p:cNvSpPr/>
          <p:nvPr/>
        </p:nvSpPr>
        <p:spPr>
          <a:xfrm>
            <a:off x="2240887" y="1743180"/>
            <a:ext cx="1078738" cy="2194560"/>
          </a:xfrm>
          <a:prstGeom prst="rect">
            <a:avLst/>
          </a:prstGeom>
          <a:solidFill>
            <a:srgbClr val="FFC000">
              <a:alpha val="45000"/>
            </a:srgbClr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</a:t>
            </a:r>
            <a:r>
              <a:rPr kumimoji="0" lang="en-US" sz="2000" b="0" i="0" u="none" strike="noStrike" kern="0" cap="none" spc="0" normalizeH="0" baseline="-2500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</a:t>
            </a:r>
            <a:r>
              <a:rPr kumimoji="0" lang="en-US" sz="2000" b="0" i="0" u="none" strike="noStrike" kern="0" cap="none" spc="0" normalizeH="0" baseline="-2500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6A9A9FF-FE37-EC49-82FC-C12FCA2226F0}"/>
              </a:ext>
            </a:extLst>
          </p:cNvPr>
          <p:cNvSpPr txBox="1"/>
          <p:nvPr/>
        </p:nvSpPr>
        <p:spPr>
          <a:xfrm>
            <a:off x="3558741" y="2378795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*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057E133-EA32-8C43-BB95-F0976B5CCD72}"/>
              </a:ext>
            </a:extLst>
          </p:cNvPr>
          <p:cNvSpPr txBox="1"/>
          <p:nvPr/>
        </p:nvSpPr>
        <p:spPr>
          <a:xfrm>
            <a:off x="4709987" y="3059084"/>
            <a:ext cx="6282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X</a:t>
            </a:r>
            <a:r>
              <a:rPr kumimoji="0" lang="en-US" sz="2800" b="0" i="0" u="none" strike="noStrike" kern="0" cap="none" spc="0" normalizeH="0" baseline="3000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T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D5235CA-9DCC-AD4E-B1FB-5DAF309D3D31}"/>
              </a:ext>
            </a:extLst>
          </p:cNvPr>
          <p:cNvSpPr txBox="1"/>
          <p:nvPr/>
        </p:nvSpPr>
        <p:spPr>
          <a:xfrm>
            <a:off x="2461892" y="4185848"/>
            <a:ext cx="6282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∇</a:t>
            </a:r>
            <a:r>
              <a:rPr kumimoji="0" lang="en-US" sz="2800" b="0" i="0" u="none" strike="noStrike" kern="0" cap="none" spc="0" normalizeH="0" baseline="-2500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Y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2AB837C8-88A3-FA4F-B92F-5681844EE856}"/>
              </a:ext>
            </a:extLst>
          </p:cNvPr>
          <p:cNvCxnSpPr>
            <a:cxnSpLocks/>
          </p:cNvCxnSpPr>
          <p:nvPr/>
        </p:nvCxnSpPr>
        <p:spPr>
          <a:xfrm flipH="1">
            <a:off x="6287072" y="2871237"/>
            <a:ext cx="731516" cy="0"/>
          </a:xfrm>
          <a:prstGeom prst="straightConnector1">
            <a:avLst/>
          </a:prstGeom>
          <a:noFill/>
          <a:ln w="31750" cap="flat" cmpd="sng" algn="ctr">
            <a:solidFill>
              <a:sysClr val="windowText" lastClr="000000"/>
            </a:solidFill>
            <a:prstDash val="solid"/>
            <a:miter lim="800000"/>
            <a:headEnd type="triangle" w="lg" len="lg"/>
            <a:tailEnd type="none"/>
          </a:ln>
          <a:effectLst/>
        </p:spPr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5AD6EFEE-B8B4-5F43-95F3-54AC6D9C74C0}"/>
              </a:ext>
            </a:extLst>
          </p:cNvPr>
          <p:cNvSpPr/>
          <p:nvPr/>
        </p:nvSpPr>
        <p:spPr>
          <a:xfrm>
            <a:off x="7528033" y="1743180"/>
            <a:ext cx="2043273" cy="1097280"/>
          </a:xfrm>
          <a:prstGeom prst="rect">
            <a:avLst/>
          </a:prstGeom>
          <a:solidFill>
            <a:srgbClr val="4472C4">
              <a:alpha val="45000"/>
            </a:srgbClr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</a:t>
            </a:r>
            <a:r>
              <a: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BEBCA97C-1665-C14A-85D2-0F850258C48B}"/>
              </a:ext>
            </a:extLst>
          </p:cNvPr>
          <p:cNvSpPr/>
          <p:nvPr/>
        </p:nvSpPr>
        <p:spPr>
          <a:xfrm>
            <a:off x="7528033" y="2840460"/>
            <a:ext cx="2043273" cy="1097280"/>
          </a:xfrm>
          <a:prstGeom prst="rect">
            <a:avLst/>
          </a:prstGeom>
          <a:noFill/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</a:t>
            </a:r>
            <a:r>
              <a: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4B438001-56EA-084C-8CF1-DE81D6D3E7C6}"/>
              </a:ext>
            </a:extLst>
          </p:cNvPr>
          <p:cNvCxnSpPr/>
          <p:nvPr/>
        </p:nvCxnSpPr>
        <p:spPr>
          <a:xfrm>
            <a:off x="7395637" y="1743180"/>
            <a:ext cx="1345" cy="1128057"/>
          </a:xfrm>
          <a:prstGeom prst="line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headEnd type="oval"/>
            <a:tailEnd type="oval"/>
          </a:ln>
          <a:effectLst/>
        </p:spPr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3C33CFED-4EB0-D648-8329-310A6C19E86C}"/>
              </a:ext>
            </a:extLst>
          </p:cNvPr>
          <p:cNvSpPr txBox="1"/>
          <p:nvPr/>
        </p:nvSpPr>
        <p:spPr>
          <a:xfrm>
            <a:off x="6872049" y="2136328"/>
            <a:ext cx="550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d</a:t>
            </a:r>
            <a:r>
              <a: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i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/P</a:t>
            </a:r>
            <a:endParaRPr kumimoji="0" lang="en-US" sz="1800" b="0" i="0" u="none" strike="noStrike" kern="0" cap="none" spc="0" normalizeH="0" baseline="-2500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033D7C8-B5B0-424E-A51D-B0617F618C32}"/>
              </a:ext>
            </a:extLst>
          </p:cNvPr>
          <p:cNvSpPr txBox="1"/>
          <p:nvPr/>
        </p:nvSpPr>
        <p:spPr>
          <a:xfrm>
            <a:off x="8155835" y="4185848"/>
            <a:ext cx="8208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∇</a:t>
            </a:r>
            <a:r>
              <a:rPr kumimoji="0" lang="en-US" sz="2800" b="0" i="0" u="none" strike="noStrike" kern="0" cap="none" spc="0" normalizeH="0" baseline="-2500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W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E8618DC-916F-E54D-9F0F-8EC43762BDD0}"/>
              </a:ext>
            </a:extLst>
          </p:cNvPr>
          <p:cNvSpPr txBox="1"/>
          <p:nvPr/>
        </p:nvSpPr>
        <p:spPr>
          <a:xfrm>
            <a:off x="147671" y="5168265"/>
            <a:ext cx="8429763" cy="83099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400" dirty="0"/>
              <a:t>No communication needed as every processor only needs the gradient of its own parameters</a:t>
            </a:r>
          </a:p>
        </p:txBody>
      </p:sp>
    </p:spTree>
    <p:extLst>
      <p:ext uri="{BB962C8B-B14F-4D97-AF65-F5344CB8AC3E}">
        <p14:creationId xmlns:p14="http://schemas.microsoft.com/office/powerpoint/2010/main" val="13618031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F3E9108-99E4-324B-919F-CE417FBE5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Distributed Deep Learning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48AD8EB-DA8F-D842-A61D-59538BA57D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520644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880B36-0FA0-3848-BCEB-3D1ABBEDE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Backward Pass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05AAE1A-77CC-7748-B3BA-6F422B32B488}"/>
              </a:ext>
            </a:extLst>
          </p:cNvPr>
          <p:cNvSpPr/>
          <p:nvPr/>
        </p:nvSpPr>
        <p:spPr>
          <a:xfrm>
            <a:off x="1273098" y="1777543"/>
            <a:ext cx="973100" cy="2194558"/>
          </a:xfrm>
          <a:prstGeom prst="rect">
            <a:avLst/>
          </a:prstGeom>
          <a:solidFill>
            <a:srgbClr val="4472C4">
              <a:alpha val="45000"/>
            </a:srgbClr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</a:t>
            </a:r>
            <a:r>
              <a:rPr kumimoji="0" lang="en-US" sz="1800" b="0" i="0" u="none" strike="noStrike" kern="120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0D7BA48-D269-CA45-9E6B-0975733CB835}"/>
              </a:ext>
            </a:extLst>
          </p:cNvPr>
          <p:cNvSpPr/>
          <p:nvPr/>
        </p:nvSpPr>
        <p:spPr>
          <a:xfrm>
            <a:off x="2246198" y="1777543"/>
            <a:ext cx="1070172" cy="2194560"/>
          </a:xfrm>
          <a:prstGeom prst="rect">
            <a:avLst/>
          </a:prstGeom>
          <a:noFill/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</a:t>
            </a:r>
            <a:r>
              <a:rPr kumimoji="0" lang="en-US" sz="18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6F885781-4A16-5C4D-99ED-28DACB9AE989}"/>
              </a:ext>
            </a:extLst>
          </p:cNvPr>
          <p:cNvSpPr/>
          <p:nvPr/>
        </p:nvSpPr>
        <p:spPr>
          <a:xfrm>
            <a:off x="4303568" y="1777543"/>
            <a:ext cx="1080082" cy="2194558"/>
          </a:xfrm>
          <a:prstGeom prst="rect">
            <a:avLst/>
          </a:prstGeom>
          <a:solidFill>
            <a:srgbClr val="FFC000">
              <a:alpha val="45000"/>
            </a:srgbClr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</a:t>
            </a:r>
            <a:r>
              <a:rPr kumimoji="0" lang="en-US" sz="1800" b="0" i="0" u="none" strike="noStrike" kern="1200" cap="none" spc="0" normalizeH="0" baseline="-2500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</a:t>
            </a:r>
            <a:r>
              <a:rPr kumimoji="0" lang="en-US" sz="1800" b="0" i="0" u="none" strike="noStrike" kern="1200" cap="none" spc="0" normalizeH="0" baseline="-2500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B8EF37E-EE93-CF4F-8ADE-7344EC150577}"/>
              </a:ext>
            </a:extLst>
          </p:cNvPr>
          <p:cNvSpPr txBox="1"/>
          <p:nvPr/>
        </p:nvSpPr>
        <p:spPr>
          <a:xfrm>
            <a:off x="3488018" y="2674767"/>
            <a:ext cx="3385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Tx/>
              <a:buFontTx/>
              <a:buNone/>
            </a:pPr>
            <a:r>
              <a:rPr lang="en-US" sz="2400" b="1" kern="1200" dirty="0">
                <a:solidFill>
                  <a:prstClr val="black"/>
                </a:solidFill>
                <a:latin typeface="Calibri" panose="020F0502020204030204"/>
                <a:ea typeface="+mn-ea"/>
              </a:rPr>
              <a:t>*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65DE85E-D3BD-ED47-85C0-D65AB761E491}"/>
              </a:ext>
            </a:extLst>
          </p:cNvPr>
          <p:cNvCxnSpPr>
            <a:cxnSpLocks/>
          </p:cNvCxnSpPr>
          <p:nvPr/>
        </p:nvCxnSpPr>
        <p:spPr>
          <a:xfrm>
            <a:off x="1140701" y="1777543"/>
            <a:ext cx="1345" cy="1128057"/>
          </a:xfrm>
          <a:prstGeom prst="line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headEnd type="oval"/>
            <a:tailEnd type="oval"/>
          </a:ln>
          <a:effectLst/>
        </p:spPr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1656D8CC-5B9E-F240-9692-036201EDB961}"/>
              </a:ext>
            </a:extLst>
          </p:cNvPr>
          <p:cNvSpPr txBox="1"/>
          <p:nvPr/>
        </p:nvSpPr>
        <p:spPr>
          <a:xfrm>
            <a:off x="617113" y="2170691"/>
            <a:ext cx="550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Tx/>
              <a:buFontTx/>
              <a:buNone/>
            </a:pPr>
            <a:r>
              <a:rPr lang="en-US" sz="1800" kern="1200" dirty="0">
                <a:solidFill>
                  <a:prstClr val="black"/>
                </a:solidFill>
                <a:latin typeface="Calibri" panose="020F0502020204030204"/>
                <a:ea typeface="+mn-ea"/>
              </a:rPr>
              <a:t>d</a:t>
            </a:r>
            <a:r>
              <a:rPr lang="en-US" sz="1800" kern="1200" baseline="-25000" dirty="0">
                <a:solidFill>
                  <a:prstClr val="black"/>
                </a:solidFill>
                <a:latin typeface="Calibri" panose="020F0502020204030204"/>
                <a:ea typeface="+mn-ea"/>
              </a:rPr>
              <a:t>i</a:t>
            </a:r>
            <a:r>
              <a:rPr lang="en-US" sz="1800" kern="1200" dirty="0">
                <a:solidFill>
                  <a:prstClr val="black"/>
                </a:solidFill>
                <a:latin typeface="Calibri" panose="020F0502020204030204"/>
                <a:ea typeface="+mn-ea"/>
              </a:rPr>
              <a:t>/P</a:t>
            </a:r>
            <a:endParaRPr lang="en-US" sz="1800" kern="1200" baseline="-25000" dirty="0">
              <a:solidFill>
                <a:prstClr val="black"/>
              </a:solidFill>
              <a:latin typeface="Calibri" panose="020F0502020204030204"/>
              <a:ea typeface="+mn-ea"/>
            </a:endParaRP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B22170A8-2F6C-2C45-9C6B-2FE96209213D}"/>
              </a:ext>
            </a:extLst>
          </p:cNvPr>
          <p:cNvCxnSpPr>
            <a:cxnSpLocks/>
          </p:cNvCxnSpPr>
          <p:nvPr/>
        </p:nvCxnSpPr>
        <p:spPr>
          <a:xfrm flipV="1">
            <a:off x="1305395" y="1650184"/>
            <a:ext cx="1921179" cy="1635"/>
          </a:xfrm>
          <a:prstGeom prst="line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headEnd type="oval"/>
            <a:tailEnd type="oval"/>
          </a:ln>
          <a:effectLst/>
        </p:spPr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13EC449C-F591-9F45-9030-7D887D16F85E}"/>
              </a:ext>
            </a:extLst>
          </p:cNvPr>
          <p:cNvSpPr txBox="1"/>
          <p:nvPr/>
        </p:nvSpPr>
        <p:spPr>
          <a:xfrm>
            <a:off x="2068852" y="1201739"/>
            <a:ext cx="341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Tx/>
              <a:buFontTx/>
              <a:buNone/>
            </a:pPr>
            <a:r>
              <a:rPr lang="en-US" sz="1800" kern="1200" dirty="0">
                <a:solidFill>
                  <a:prstClr val="black"/>
                </a:solidFill>
                <a:latin typeface="Calibri" panose="020F0502020204030204"/>
                <a:ea typeface="+mn-ea"/>
              </a:rPr>
              <a:t>d</a:t>
            </a:r>
            <a:r>
              <a:rPr lang="en-US" sz="1800" kern="1200" baseline="-25000" dirty="0">
                <a:solidFill>
                  <a:prstClr val="black"/>
                </a:solidFill>
                <a:latin typeface="Calibri" panose="020F0502020204030204"/>
                <a:ea typeface="+mn-ea"/>
              </a:rPr>
              <a:t>i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79B4AF59-48A4-2049-BFA9-3A2F531D0680}"/>
              </a:ext>
            </a:extLst>
          </p:cNvPr>
          <p:cNvCxnSpPr>
            <a:cxnSpLocks/>
          </p:cNvCxnSpPr>
          <p:nvPr/>
        </p:nvCxnSpPr>
        <p:spPr>
          <a:xfrm>
            <a:off x="4303568" y="1664062"/>
            <a:ext cx="1080082" cy="0"/>
          </a:xfrm>
          <a:prstGeom prst="line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headEnd type="oval"/>
            <a:tailEnd type="oval"/>
          </a:ln>
          <a:effectLst/>
        </p:spPr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73FA1883-38D9-CF43-BD7C-0F4753413EEA}"/>
              </a:ext>
            </a:extLst>
          </p:cNvPr>
          <p:cNvSpPr txBox="1"/>
          <p:nvPr/>
        </p:nvSpPr>
        <p:spPr>
          <a:xfrm>
            <a:off x="4688759" y="1312425"/>
            <a:ext cx="309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Tx/>
              <a:buFontTx/>
              <a:buNone/>
            </a:pPr>
            <a:r>
              <a:rPr lang="en-US" sz="1800" kern="1200" dirty="0">
                <a:solidFill>
                  <a:prstClr val="black"/>
                </a:solidFill>
                <a:latin typeface="Calibri" panose="020F0502020204030204"/>
                <a:ea typeface="+mn-ea"/>
              </a:rPr>
              <a:t>B</a:t>
            </a:r>
            <a:endParaRPr lang="en-US" sz="1800" kern="1200" baseline="-25000" dirty="0">
              <a:solidFill>
                <a:prstClr val="black"/>
              </a:solidFill>
              <a:latin typeface="Calibri" panose="020F0502020204030204"/>
              <a:ea typeface="+mn-ea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3DD05E4E-8569-3446-849D-FA4FC9358B60}"/>
              </a:ext>
            </a:extLst>
          </p:cNvPr>
          <p:cNvSpPr txBox="1"/>
          <p:nvPr/>
        </p:nvSpPr>
        <p:spPr>
          <a:xfrm>
            <a:off x="1924102" y="4085581"/>
            <a:ext cx="6312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Tx/>
              <a:defRPr/>
            </a:pPr>
            <a:r>
              <a:rPr lang="en-US" sz="2800" kern="1200" dirty="0">
                <a:solidFill>
                  <a:prstClr val="black"/>
                </a:solidFill>
                <a:latin typeface="Calibri" panose="020F0502020204030204"/>
              </a:rPr>
              <a:t>W</a:t>
            </a:r>
            <a:r>
              <a:rPr lang="en-US" sz="2800" kern="1200" baseline="30000" dirty="0">
                <a:solidFill>
                  <a:prstClr val="black"/>
                </a:solidFill>
                <a:latin typeface="Calibri" panose="020F0502020204030204"/>
              </a:rPr>
              <a:t>T</a:t>
            </a:r>
            <a:endParaRPr lang="en-US" sz="2800" kern="12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B3E2A8F-0DDF-F546-8604-45B12CB68527}"/>
              </a:ext>
            </a:extLst>
          </p:cNvPr>
          <p:cNvSpPr txBox="1"/>
          <p:nvPr/>
        </p:nvSpPr>
        <p:spPr>
          <a:xfrm>
            <a:off x="4519396" y="4095412"/>
            <a:ext cx="6312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Tx/>
              <a:defRPr/>
            </a:pPr>
            <a:r>
              <a:rPr lang="en-US" sz="2800" kern="1200" dirty="0">
                <a:solidFill>
                  <a:prstClr val="black"/>
                </a:solidFill>
                <a:latin typeface="Calibri" panose="020F0502020204030204"/>
              </a:rPr>
              <a:t>∇</a:t>
            </a:r>
            <a:r>
              <a:rPr lang="en-US" sz="2800" kern="1200" baseline="-25000" dirty="0">
                <a:solidFill>
                  <a:prstClr val="black"/>
                </a:solidFill>
                <a:latin typeface="Calibri" panose="020F0502020204030204"/>
              </a:rPr>
              <a:t>Y</a:t>
            </a:r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6885872F-FF01-544D-9BF6-20E5125FCEBA}"/>
              </a:ext>
            </a:extLst>
          </p:cNvPr>
          <p:cNvCxnSpPr>
            <a:cxnSpLocks/>
          </p:cNvCxnSpPr>
          <p:nvPr/>
        </p:nvCxnSpPr>
        <p:spPr>
          <a:xfrm>
            <a:off x="4149132" y="1806015"/>
            <a:ext cx="0" cy="2189290"/>
          </a:xfrm>
          <a:prstGeom prst="line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headEnd type="oval"/>
            <a:tailEnd type="oval"/>
          </a:ln>
          <a:effectLst/>
        </p:spPr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89E1CCA6-6B68-3B43-A223-369F15C4F4F1}"/>
              </a:ext>
            </a:extLst>
          </p:cNvPr>
          <p:cNvSpPr txBox="1"/>
          <p:nvPr/>
        </p:nvSpPr>
        <p:spPr>
          <a:xfrm>
            <a:off x="3773010" y="2674767"/>
            <a:ext cx="341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Tx/>
              <a:buFontTx/>
              <a:buNone/>
            </a:pPr>
            <a:r>
              <a:rPr lang="en-US" sz="1800" kern="1200" dirty="0">
                <a:solidFill>
                  <a:prstClr val="black"/>
                </a:solidFill>
                <a:latin typeface="Calibri" panose="020F0502020204030204"/>
                <a:ea typeface="+mn-ea"/>
              </a:rPr>
              <a:t>d</a:t>
            </a:r>
            <a:r>
              <a:rPr lang="en-US" sz="1800" kern="1200" baseline="-25000" dirty="0">
                <a:solidFill>
                  <a:prstClr val="black"/>
                </a:solidFill>
                <a:latin typeface="Calibri" panose="020F0502020204030204"/>
                <a:ea typeface="+mn-ea"/>
              </a:rPr>
              <a:t>i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090BECAC-226F-4F41-913E-AAED5D889354}"/>
              </a:ext>
            </a:extLst>
          </p:cNvPr>
          <p:cNvCxnSpPr>
            <a:cxnSpLocks/>
          </p:cNvCxnSpPr>
          <p:nvPr/>
        </p:nvCxnSpPr>
        <p:spPr>
          <a:xfrm flipH="1">
            <a:off x="5681887" y="1806015"/>
            <a:ext cx="558696" cy="1068808"/>
          </a:xfrm>
          <a:prstGeom prst="straightConnector1">
            <a:avLst/>
          </a:prstGeom>
          <a:noFill/>
          <a:ln w="31750" cap="flat" cmpd="sng" algn="ctr">
            <a:solidFill>
              <a:sysClr val="windowText" lastClr="000000"/>
            </a:solidFill>
            <a:prstDash val="solid"/>
            <a:miter lim="800000"/>
            <a:headEnd type="triangle" w="lg" len="lg"/>
            <a:tailEnd type="none"/>
          </a:ln>
          <a:effectLst/>
        </p:spPr>
      </p:cxnSp>
      <p:sp>
        <p:nvSpPr>
          <p:cNvPr id="68" name="Rectangle 67">
            <a:extLst>
              <a:ext uri="{FF2B5EF4-FFF2-40B4-BE49-F238E27FC236}">
                <a16:creationId xmlns:a16="http://schemas.microsoft.com/office/drawing/2014/main" id="{2BC93AA5-19AE-3A45-8974-1C3805DEAE35}"/>
              </a:ext>
            </a:extLst>
          </p:cNvPr>
          <p:cNvSpPr/>
          <p:nvPr/>
        </p:nvSpPr>
        <p:spPr>
          <a:xfrm>
            <a:off x="6513747" y="18254"/>
            <a:ext cx="1044409" cy="2194560"/>
          </a:xfrm>
          <a:prstGeom prst="rect">
            <a:avLst/>
          </a:prstGeom>
          <a:solidFill>
            <a:srgbClr val="FFC000">
              <a:alpha val="45000"/>
            </a:srgbClr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</a:t>
            </a:r>
            <a:r>
              <a:rPr kumimoji="0" lang="en-US" sz="1800" b="0" i="0" u="none" strike="noStrike" kern="1200" cap="none" spc="0" normalizeH="0" baseline="-2500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7A87080A-66FF-844D-986B-C52F862B62A4}"/>
              </a:ext>
            </a:extLst>
          </p:cNvPr>
          <p:cNvSpPr/>
          <p:nvPr/>
        </p:nvSpPr>
        <p:spPr>
          <a:xfrm>
            <a:off x="6513747" y="2779037"/>
            <a:ext cx="1044409" cy="2194560"/>
          </a:xfrm>
          <a:prstGeom prst="rect">
            <a:avLst/>
          </a:prstGeom>
          <a:noFill/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-2500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</a:t>
            </a:r>
            <a:r>
              <a:rPr kumimoji="0" lang="en-US" sz="1800" b="0" i="0" u="none" strike="noStrike" kern="1200" cap="none" spc="0" normalizeH="0" baseline="-2500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655CFFC1-B4FB-BD41-8BE2-2606BA3AC53E}"/>
              </a:ext>
            </a:extLst>
          </p:cNvPr>
          <p:cNvCxnSpPr>
            <a:cxnSpLocks/>
          </p:cNvCxnSpPr>
          <p:nvPr/>
        </p:nvCxnSpPr>
        <p:spPr>
          <a:xfrm flipH="1" flipV="1">
            <a:off x="5681887" y="2859433"/>
            <a:ext cx="592356" cy="889089"/>
          </a:xfrm>
          <a:prstGeom prst="straightConnector1">
            <a:avLst/>
          </a:prstGeom>
          <a:noFill/>
          <a:ln w="31750" cap="flat" cmpd="sng" algn="ctr">
            <a:solidFill>
              <a:sysClr val="windowText" lastClr="000000"/>
            </a:solidFill>
            <a:prstDash val="solid"/>
            <a:miter lim="800000"/>
            <a:headEnd type="triangle" w="lg" len="lg"/>
            <a:tailEnd type="none"/>
          </a:ln>
          <a:effectLst/>
        </p:spPr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51A86572-BA0E-6D46-91E5-5827E768D373}"/>
              </a:ext>
            </a:extLst>
          </p:cNvPr>
          <p:cNvSpPr txBox="1"/>
          <p:nvPr/>
        </p:nvSpPr>
        <p:spPr>
          <a:xfrm>
            <a:off x="6530696" y="5133315"/>
            <a:ext cx="11735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Tx/>
              <a:defRPr/>
            </a:pPr>
            <a:r>
              <a:rPr lang="en-US" sz="2800" kern="1200" dirty="0">
                <a:solidFill>
                  <a:prstClr val="black"/>
                </a:solidFill>
                <a:latin typeface="Calibri" panose="020F0502020204030204"/>
              </a:rPr>
              <a:t>∇</a:t>
            </a:r>
            <a:r>
              <a:rPr lang="en-US" sz="2800" kern="1200" baseline="-25000" dirty="0">
                <a:solidFill>
                  <a:prstClr val="black"/>
                </a:solidFill>
                <a:latin typeface="Calibri" panose="020F0502020204030204"/>
              </a:rPr>
              <a:t>X</a:t>
            </a:r>
            <a:r>
              <a:rPr lang="en-US" sz="2800" kern="120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US" sz="2800" kern="1200" baseline="30000" dirty="0">
                <a:solidFill>
                  <a:prstClr val="black"/>
                </a:solidFill>
                <a:latin typeface="Calibri" panose="020F0502020204030204"/>
              </a:rPr>
              <a:t>local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6DB893B-D6BC-0A43-BC87-8B638A1E7E3C}"/>
              </a:ext>
            </a:extLst>
          </p:cNvPr>
          <p:cNvGrpSpPr/>
          <p:nvPr/>
        </p:nvGrpSpPr>
        <p:grpSpPr>
          <a:xfrm>
            <a:off x="8117653" y="1681757"/>
            <a:ext cx="2601604" cy="2831260"/>
            <a:chOff x="7781924" y="1854306"/>
            <a:chExt cx="2601604" cy="2831260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9E78BE0F-12DC-EA49-BC10-2CAF24415C1C}"/>
                </a:ext>
              </a:extLst>
            </p:cNvPr>
            <p:cNvSpPr/>
            <p:nvPr/>
          </p:nvSpPr>
          <p:spPr>
            <a:xfrm>
              <a:off x="9339119" y="1854306"/>
              <a:ext cx="1044409" cy="2194560"/>
            </a:xfrm>
            <a:prstGeom prst="rect">
              <a:avLst/>
            </a:prstGeom>
            <a:solidFill>
              <a:srgbClr val="FFC000">
                <a:alpha val="45000"/>
              </a:srgbClr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</a:t>
              </a:r>
              <a:r>
                <a:rPr kumimoji="0" lang="en-US" sz="1800" b="0" i="0" u="none" strike="noStrike" kern="1200" cap="none" spc="0" normalizeH="0" baseline="-2500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0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</a:t>
              </a:r>
              <a:r>
                <a:rPr kumimoji="0" lang="en-US" sz="1800" b="0" i="0" u="none" strike="noStrike" kern="1200" cap="none" spc="0" normalizeH="0" baseline="-2500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B9136A16-0425-084D-AB25-C245D1703615}"/>
                </a:ext>
              </a:extLst>
            </p:cNvPr>
            <p:cNvSpPr txBox="1"/>
            <p:nvPr/>
          </p:nvSpPr>
          <p:spPr>
            <a:xfrm>
              <a:off x="9545693" y="4162346"/>
              <a:ext cx="63126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ClrTx/>
                <a:defRPr/>
              </a:pPr>
              <a:r>
                <a:rPr lang="en-US" sz="2800" kern="1200" dirty="0">
                  <a:solidFill>
                    <a:prstClr val="black"/>
                  </a:solidFill>
                  <a:latin typeface="Calibri" panose="020F0502020204030204"/>
                </a:rPr>
                <a:t>∇</a:t>
              </a:r>
              <a:r>
                <a:rPr lang="en-US" sz="2800" kern="1200" baseline="-25000" dirty="0">
                  <a:solidFill>
                    <a:prstClr val="black"/>
                  </a:solidFill>
                  <a:latin typeface="Calibri" panose="020F0502020204030204"/>
                </a:rPr>
                <a:t>X</a:t>
              </a:r>
            </a:p>
          </p:txBody>
        </p: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87156F72-DECF-CD43-9EC2-A9B86633D6A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37466" y="2989118"/>
              <a:ext cx="600782" cy="0"/>
            </a:xfrm>
            <a:prstGeom prst="straightConnector1">
              <a:avLst/>
            </a:prstGeom>
            <a:noFill/>
            <a:ln w="31750" cap="flat" cmpd="sng" algn="ctr">
              <a:solidFill>
                <a:sysClr val="windowText" lastClr="000000"/>
              </a:solidFill>
              <a:prstDash val="solid"/>
              <a:miter lim="800000"/>
              <a:headEnd type="triangle" w="lg" len="lg"/>
              <a:tailEnd type="none"/>
            </a:ln>
            <a:effectLst/>
          </p:spPr>
        </p:cxnSp>
        <p:sp>
          <p:nvSpPr>
            <p:cNvPr id="72" name="Plus 71">
              <a:extLst>
                <a:ext uri="{FF2B5EF4-FFF2-40B4-BE49-F238E27FC236}">
                  <a16:creationId xmlns:a16="http://schemas.microsoft.com/office/drawing/2014/main" id="{5A8156E8-F824-F54E-A860-DF7A9681C485}"/>
                </a:ext>
              </a:extLst>
            </p:cNvPr>
            <p:cNvSpPr/>
            <p:nvPr/>
          </p:nvSpPr>
          <p:spPr>
            <a:xfrm>
              <a:off x="7781924" y="2712572"/>
              <a:ext cx="526943" cy="515300"/>
            </a:xfrm>
            <a:prstGeom prst="mathPlus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>
                  <a:shade val="5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933C1BEC-76C3-794A-8018-FAFBE5210BDE}"/>
              </a:ext>
            </a:extLst>
          </p:cNvPr>
          <p:cNvSpPr txBox="1"/>
          <p:nvPr/>
        </p:nvSpPr>
        <p:spPr>
          <a:xfrm>
            <a:off x="7622" y="5914022"/>
            <a:ext cx="6232961" cy="83099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Aggregating input gradient requires an </a:t>
            </a:r>
            <a:r>
              <a:rPr lang="en-US" sz="2400" dirty="0" err="1"/>
              <a:t>allreduce</a:t>
            </a:r>
            <a:r>
              <a:rPr lang="en-US" sz="2400" dirty="0"/>
              <a:t> operation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ED3A831-DD6F-B24D-9709-C80A97D39F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6760" y="5737071"/>
            <a:ext cx="3276072" cy="1026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274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991565-CE51-C64D-8E43-EA4AFF310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Communication Complexity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4195ED-73FF-AD42-8CDC-6D50A8A63D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6097" y="1253762"/>
            <a:ext cx="10801349" cy="2715322"/>
          </a:xfrm>
        </p:spPr>
        <p:txBody>
          <a:bodyPr>
            <a:normAutofit lnSpcReduction="10000"/>
          </a:bodyPr>
          <a:lstStyle/>
          <a:p>
            <a:pPr marL="14287" indent="0">
              <a:buNone/>
            </a:pPr>
            <a:r>
              <a:rPr lang="en-US" dirty="0"/>
              <a:t>In Model Parallelism we need two forms of communication:</a:t>
            </a:r>
            <a:br>
              <a:rPr lang="en-US" dirty="0"/>
            </a:br>
            <a:endParaRPr lang="en-US" dirty="0"/>
          </a:p>
          <a:p>
            <a:pPr marL="528637" indent="-514350">
              <a:buFont typeface="+mj-lt"/>
              <a:buAutoNum type="arabicPeriod"/>
            </a:pPr>
            <a:r>
              <a:rPr lang="en-US" dirty="0"/>
              <a:t>All Gather operation so that all processors get all the activations</a:t>
            </a:r>
          </a:p>
          <a:p>
            <a:pPr marL="528637" indent="-514350">
              <a:buFont typeface="+mj-lt"/>
              <a:buAutoNum type="arabicPeriod"/>
            </a:pPr>
            <a:r>
              <a:rPr lang="en-US" dirty="0"/>
              <a:t>All reduce operation for backpropagating activation gradients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B12A04-7C48-B04E-8B73-C3C4A2DCFFE1}"/>
              </a:ext>
            </a:extLst>
          </p:cNvPr>
          <p:cNvSpPr txBox="1"/>
          <p:nvPr/>
        </p:nvSpPr>
        <p:spPr>
          <a:xfrm>
            <a:off x="3477492" y="5204592"/>
            <a:ext cx="1939636" cy="46166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All Gather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756BCC-B6EC-EE43-8476-0DB5AB020B4F}"/>
              </a:ext>
            </a:extLst>
          </p:cNvPr>
          <p:cNvSpPr txBox="1"/>
          <p:nvPr/>
        </p:nvSpPr>
        <p:spPr>
          <a:xfrm>
            <a:off x="7176653" y="5204592"/>
            <a:ext cx="1939636" cy="46166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All Reduce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E47FCE-0355-1146-9FB2-BBEC8FE170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776" y="4178449"/>
            <a:ext cx="9040303" cy="978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62141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1B3A5D-E0BE-4443-9B9A-645120328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vs Data Parallelism?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FAE01E-181E-2545-8F9E-274A6C092F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552" y="1094713"/>
            <a:ext cx="10801349" cy="869883"/>
          </a:xfrm>
        </p:spPr>
        <p:txBody>
          <a:bodyPr/>
          <a:lstStyle/>
          <a:p>
            <a:r>
              <a:rPr lang="en-US" dirty="0"/>
              <a:t>When does it make sense to use Model vs Data Parallelism?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EEB1DC-39CE-E144-9168-2F19AE34E0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2374" y="2046685"/>
            <a:ext cx="9040303" cy="9785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005573C-77A4-3047-AFBA-A59BBAA8F5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2374" y="3313408"/>
            <a:ext cx="5262417" cy="103863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D73FBBC-3E56-684C-9B29-0465F8ECDCAE}"/>
              </a:ext>
            </a:extLst>
          </p:cNvPr>
          <p:cNvSpPr/>
          <p:nvPr/>
        </p:nvSpPr>
        <p:spPr>
          <a:xfrm>
            <a:off x="6009045" y="3313408"/>
            <a:ext cx="401781" cy="462244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4B269C1-9F7F-2641-98F7-C470238E3C9B}"/>
              </a:ext>
            </a:extLst>
          </p:cNvPr>
          <p:cNvSpPr/>
          <p:nvPr/>
        </p:nvSpPr>
        <p:spPr>
          <a:xfrm>
            <a:off x="5964383" y="2046685"/>
            <a:ext cx="561109" cy="462244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8730B86-6755-B344-B18B-4E274ACDD069}"/>
              </a:ext>
            </a:extLst>
          </p:cNvPr>
          <p:cNvSpPr/>
          <p:nvPr/>
        </p:nvSpPr>
        <p:spPr>
          <a:xfrm>
            <a:off x="9594274" y="2073736"/>
            <a:ext cx="561109" cy="462244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9ECB097-2FE8-3942-A657-7C32A53DCA56}"/>
              </a:ext>
            </a:extLst>
          </p:cNvPr>
          <p:cNvSpPr txBox="1">
            <a:spLocks/>
          </p:cNvSpPr>
          <p:nvPr/>
        </p:nvSpPr>
        <p:spPr>
          <a:xfrm>
            <a:off x="117552" y="4640176"/>
            <a:ext cx="10801349" cy="1325563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457200" indent="-442913" algn="l" defTabSz="914377" rtl="0" eaLnBrk="1" latinLnBrk="0" hangingPunct="1">
              <a:lnSpc>
                <a:spcPct val="90000"/>
              </a:lnSpc>
              <a:spcBef>
                <a:spcPts val="2200"/>
              </a:spcBef>
              <a:buClr>
                <a:schemeClr val="tx1"/>
              </a:buClr>
              <a:buSzPct val="100000"/>
              <a:buFont typeface="Wingdings" charset="2"/>
              <a:buChar char="Ø"/>
              <a:defRPr sz="2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1pPr>
            <a:lvl2pPr marL="914400" indent="-45720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4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2pPr>
            <a:lvl3pPr marL="1373188" indent="-3111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0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3pPr>
            <a:lvl4pPr marL="1830388" indent="-236538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4pPr>
            <a:lvl5pPr marL="2287588" indent="-2349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Model parallelism reduces the quadratic comm on d</a:t>
            </a:r>
            <a:r>
              <a:rPr lang="en-US" baseline="-25000" dirty="0"/>
              <a:t>i</a:t>
            </a:r>
          </a:p>
          <a:p>
            <a:r>
              <a:rPr lang="en-US" dirty="0"/>
              <a:t>It is useful for layers with very large weights d</a:t>
            </a:r>
            <a:r>
              <a:rPr lang="en-US" baseline="-25000" dirty="0"/>
              <a:t>i </a:t>
            </a:r>
            <a:r>
              <a:rPr lang="en-US" dirty="0"/>
              <a:t>&gt;&gt; 1</a:t>
            </a:r>
          </a:p>
          <a:p>
            <a:r>
              <a:rPr lang="en-US" dirty="0"/>
              <a:t>It makes sense to use an integrated/hybrid data and model parallelism</a:t>
            </a:r>
          </a:p>
          <a:p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F3AC1C4-2A0F-2C43-933D-52F54F87937C}"/>
              </a:ext>
            </a:extLst>
          </p:cNvPr>
          <p:cNvSpPr/>
          <p:nvPr/>
        </p:nvSpPr>
        <p:spPr>
          <a:xfrm>
            <a:off x="117552" y="6451232"/>
            <a:ext cx="11866630" cy="307777"/>
          </a:xfrm>
          <a:prstGeom prst="rect">
            <a:avLst/>
          </a:prstGeom>
          <a:ln w="9525">
            <a:solidFill>
              <a:schemeClr val="tx1"/>
            </a:solidFill>
            <a:prstDash val="dash"/>
          </a:ln>
        </p:spPr>
        <p:txBody>
          <a:bodyPr wrap="square">
            <a:spAutoFit/>
          </a:bodyPr>
          <a:lstStyle/>
          <a:p>
            <a:pPr lvl="0" hangingPunct="0">
              <a:buClrTx/>
              <a:defRPr/>
            </a:pPr>
            <a:r>
              <a:rPr lang="en-US" dirty="0">
                <a:latin typeface="Calibri"/>
                <a:cs typeface="Calibri"/>
              </a:rPr>
              <a:t>Gholami, Amir, </a:t>
            </a:r>
            <a:r>
              <a:rPr lang="en-US" dirty="0" err="1">
                <a:latin typeface="Calibri"/>
                <a:cs typeface="Calibri"/>
              </a:rPr>
              <a:t>Ariful</a:t>
            </a:r>
            <a:r>
              <a:rPr lang="en-US" dirty="0">
                <a:latin typeface="Calibri"/>
                <a:cs typeface="Calibri"/>
              </a:rPr>
              <a:t> Azad, Peter </a:t>
            </a:r>
            <a:r>
              <a:rPr lang="en-US" dirty="0" err="1">
                <a:latin typeface="Calibri"/>
                <a:cs typeface="Calibri"/>
              </a:rPr>
              <a:t>Jin</a:t>
            </a:r>
            <a:r>
              <a:rPr lang="en-US" dirty="0">
                <a:latin typeface="Calibri"/>
                <a:cs typeface="Calibri"/>
              </a:rPr>
              <a:t>, Kurt Keutzer, and Aydin </a:t>
            </a:r>
            <a:r>
              <a:rPr lang="en-US" dirty="0" err="1">
                <a:latin typeface="Calibri"/>
                <a:cs typeface="Calibri"/>
              </a:rPr>
              <a:t>Buluc</a:t>
            </a:r>
            <a:r>
              <a:rPr lang="en-US" dirty="0">
                <a:latin typeface="Calibri"/>
                <a:cs typeface="Calibri"/>
              </a:rPr>
              <a:t>. "Integrated model, batch, and domain parallelism in training neural networks."  SPAA, 2018.</a:t>
            </a:r>
          </a:p>
        </p:txBody>
      </p:sp>
    </p:spTree>
    <p:extLst>
      <p:ext uri="{BB962C8B-B14F-4D97-AF65-F5344CB8AC3E}">
        <p14:creationId xmlns:p14="http://schemas.microsoft.com/office/powerpoint/2010/main" val="43930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4FFD26-0C93-9146-8F35-B973F3BE3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Parallelism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18BBEE-20D0-444F-B68B-E26099CAC3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More optimal comm time for large FC layers than Data parallel approach</a:t>
            </a:r>
          </a:p>
          <a:p>
            <a:r>
              <a:rPr lang="en-US" dirty="0"/>
              <a:t>Makes training large models feasible by breaking it into smaller parts</a:t>
            </a:r>
          </a:p>
          <a:p>
            <a:r>
              <a:rPr lang="en-US" dirty="0"/>
              <a:t>However, requires blocking collective communication during </a:t>
            </a:r>
            <a:r>
              <a:rPr lang="en-US" b="1" dirty="0"/>
              <a:t>both </a:t>
            </a:r>
            <a:r>
              <a:rPr lang="en-US" dirty="0"/>
              <a:t>forward pass (all gather), as well as backwards pass (all reduce)</a:t>
            </a:r>
          </a:p>
          <a:p>
            <a:r>
              <a:rPr lang="en-US" dirty="0"/>
              <a:t>Slightly harder to implement than data parallel</a:t>
            </a:r>
          </a:p>
          <a:p>
            <a:r>
              <a:rPr lang="en-US" dirty="0"/>
              <a:t>Processes are never idle</a:t>
            </a:r>
          </a:p>
        </p:txBody>
      </p:sp>
    </p:spTree>
    <p:extLst>
      <p:ext uri="{BB962C8B-B14F-4D97-AF65-F5344CB8AC3E}">
        <p14:creationId xmlns:p14="http://schemas.microsoft.com/office/powerpoint/2010/main" val="64418628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F3E9108-99E4-324B-919F-CE417FBE5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Spatial Parallelism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48AD8EB-DA8F-D842-A61D-59538BA57D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53943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CFE916-C8C1-E24D-B887-3D6A40DEE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Spatial Parallel Training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27238F-A6B4-B34C-98B5-4466F48013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551" y="1468786"/>
            <a:ext cx="10801349" cy="1435859"/>
          </a:xfrm>
        </p:spPr>
        <p:txBody>
          <a:bodyPr/>
          <a:lstStyle/>
          <a:p>
            <a:r>
              <a:rPr lang="en-US" dirty="0"/>
              <a:t>The general idea is to break the input into smaller pieces and distribute the work among different processors</a:t>
            </a:r>
          </a:p>
          <a:p>
            <a:pPr lvl="1"/>
            <a:r>
              <a:rPr lang="en-US" dirty="0"/>
              <a:t>Need to exchange boundary points for spatial convolutions</a:t>
            </a:r>
          </a:p>
          <a:p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13F26F5-98E3-DF4D-9C33-45F408C4F865}"/>
              </a:ext>
            </a:extLst>
          </p:cNvPr>
          <p:cNvGrpSpPr/>
          <p:nvPr/>
        </p:nvGrpSpPr>
        <p:grpSpPr>
          <a:xfrm>
            <a:off x="519814" y="2924802"/>
            <a:ext cx="2131996" cy="2725484"/>
            <a:chOff x="1177016" y="3082746"/>
            <a:chExt cx="2632885" cy="336580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F4B6728-6C98-3245-8B9A-FC56B7A0F5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86903" y="3786220"/>
              <a:ext cx="2622998" cy="2662333"/>
            </a:xfrm>
            <a:prstGeom prst="rect">
              <a:avLst/>
            </a:prstGeom>
          </p:spPr>
        </p:pic>
        <p:sp>
          <p:nvSpPr>
            <p:cNvPr id="6" name="Shape 164">
              <a:extLst>
                <a:ext uri="{FF2B5EF4-FFF2-40B4-BE49-F238E27FC236}">
                  <a16:creationId xmlns:a16="http://schemas.microsoft.com/office/drawing/2014/main" id="{C5A10326-C099-D141-B340-2C79306663CE}"/>
                </a:ext>
              </a:extLst>
            </p:cNvPr>
            <p:cNvSpPr/>
            <p:nvPr/>
          </p:nvSpPr>
          <p:spPr>
            <a:xfrm>
              <a:off x="1177016" y="3779887"/>
              <a:ext cx="1314619" cy="1334333"/>
            </a:xfrm>
            <a:prstGeom prst="rect">
              <a:avLst/>
            </a:prstGeom>
            <a:solidFill>
              <a:srgbClr val="76B900">
                <a:alpha val="75000"/>
              </a:srgbClr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/>
                  <a:ea typeface="Trebuchet MS"/>
                  <a:cs typeface="Trebuchet MS"/>
                  <a:sym typeface="Trebuchet MS"/>
                </a:rPr>
                <a:t>GPU1</a:t>
              </a:r>
            </a:p>
          </p:txBody>
        </p:sp>
        <p:sp>
          <p:nvSpPr>
            <p:cNvPr id="7" name="Shape 165">
              <a:extLst>
                <a:ext uri="{FF2B5EF4-FFF2-40B4-BE49-F238E27FC236}">
                  <a16:creationId xmlns:a16="http://schemas.microsoft.com/office/drawing/2014/main" id="{7796A775-C81C-9545-A311-D8BFCC2B9B38}"/>
                </a:ext>
              </a:extLst>
            </p:cNvPr>
            <p:cNvSpPr/>
            <p:nvPr/>
          </p:nvSpPr>
          <p:spPr>
            <a:xfrm>
              <a:off x="2478174" y="3779887"/>
              <a:ext cx="1314619" cy="1334333"/>
            </a:xfrm>
            <a:prstGeom prst="rect">
              <a:avLst/>
            </a:prstGeom>
            <a:solidFill>
              <a:srgbClr val="505050">
                <a:alpha val="50000"/>
              </a:srgbClr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/>
                  <a:ea typeface="Trebuchet MS"/>
                  <a:cs typeface="Trebuchet MS"/>
                  <a:sym typeface="Trebuchet MS"/>
                </a:rPr>
                <a:t>GPU2</a:t>
              </a:r>
            </a:p>
          </p:txBody>
        </p:sp>
        <p:sp>
          <p:nvSpPr>
            <p:cNvPr id="8" name="Shape 166">
              <a:extLst>
                <a:ext uri="{FF2B5EF4-FFF2-40B4-BE49-F238E27FC236}">
                  <a16:creationId xmlns:a16="http://schemas.microsoft.com/office/drawing/2014/main" id="{924DDAC8-403C-5444-B697-3518D6C4CA5D}"/>
                </a:ext>
              </a:extLst>
            </p:cNvPr>
            <p:cNvSpPr/>
            <p:nvPr/>
          </p:nvSpPr>
          <p:spPr>
            <a:xfrm>
              <a:off x="1177016" y="5114220"/>
              <a:ext cx="1314619" cy="1334333"/>
            </a:xfrm>
            <a:prstGeom prst="rect">
              <a:avLst/>
            </a:prstGeom>
            <a:solidFill>
              <a:srgbClr val="505050">
                <a:alpha val="50000"/>
              </a:srgbClr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/>
                  <a:ea typeface="Trebuchet MS"/>
                  <a:cs typeface="Trebuchet MS"/>
                  <a:sym typeface="Trebuchet MS"/>
                </a:rPr>
                <a:t>GPU3</a:t>
              </a:r>
            </a:p>
          </p:txBody>
        </p:sp>
        <p:sp>
          <p:nvSpPr>
            <p:cNvPr id="9" name="Shape 167">
              <a:extLst>
                <a:ext uri="{FF2B5EF4-FFF2-40B4-BE49-F238E27FC236}">
                  <a16:creationId xmlns:a16="http://schemas.microsoft.com/office/drawing/2014/main" id="{B76F92AE-E383-5248-BB5A-490F5E51FBDE}"/>
                </a:ext>
              </a:extLst>
            </p:cNvPr>
            <p:cNvSpPr/>
            <p:nvPr/>
          </p:nvSpPr>
          <p:spPr>
            <a:xfrm>
              <a:off x="2478174" y="5114220"/>
              <a:ext cx="1314619" cy="1334333"/>
            </a:xfrm>
            <a:prstGeom prst="rect">
              <a:avLst/>
            </a:prstGeom>
            <a:solidFill>
              <a:srgbClr val="505050">
                <a:alpha val="50000"/>
              </a:srgbClr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/>
                  <a:ea typeface="Trebuchet MS"/>
                  <a:cs typeface="Trebuchet MS"/>
                  <a:sym typeface="Trebuchet MS"/>
                </a:rPr>
                <a:t>GPU4</a:t>
              </a:r>
            </a:p>
          </p:txBody>
        </p:sp>
        <p:sp>
          <p:nvSpPr>
            <p:cNvPr id="10" name="Shape 168">
              <a:extLst>
                <a:ext uri="{FF2B5EF4-FFF2-40B4-BE49-F238E27FC236}">
                  <a16:creationId xmlns:a16="http://schemas.microsoft.com/office/drawing/2014/main" id="{AB396959-EF3E-724A-8DBE-3FAC4F24A809}"/>
                </a:ext>
              </a:extLst>
            </p:cNvPr>
            <p:cNvSpPr/>
            <p:nvPr/>
          </p:nvSpPr>
          <p:spPr>
            <a:xfrm rot="16200000" flipH="1">
              <a:off x="1736429" y="2931336"/>
              <a:ext cx="182333" cy="1301156"/>
            </a:xfrm>
            <a:prstGeom prst="leftBracket">
              <a:avLst>
                <a:gd name="adj" fmla="val 0"/>
              </a:avLst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" name="Shape 169">
              <a:extLst>
                <a:ext uri="{FF2B5EF4-FFF2-40B4-BE49-F238E27FC236}">
                  <a16:creationId xmlns:a16="http://schemas.microsoft.com/office/drawing/2014/main" id="{52AA1A01-A5F3-3644-AB4B-6B42242283A6}"/>
                </a:ext>
              </a:extLst>
            </p:cNvPr>
            <p:cNvSpPr txBox="1"/>
            <p:nvPr/>
          </p:nvSpPr>
          <p:spPr>
            <a:xfrm>
              <a:off x="1177037" y="3082746"/>
              <a:ext cx="1314619" cy="5840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64 </a:t>
              </a:r>
              <a:r>
                <a:rPr kumimoji="0" lang="en-US" sz="14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px</a:t>
              </a: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2A02A17-4260-2442-9D64-6DFA6E12507B}"/>
              </a:ext>
            </a:extLst>
          </p:cNvPr>
          <p:cNvGrpSpPr/>
          <p:nvPr/>
        </p:nvGrpSpPr>
        <p:grpSpPr>
          <a:xfrm>
            <a:off x="3415780" y="2904645"/>
            <a:ext cx="2346634" cy="2939585"/>
            <a:chOff x="5079711" y="2818345"/>
            <a:chExt cx="2897950" cy="3630208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ED19BC4E-10D6-874B-AAB7-F99AA94504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54663" y="3786220"/>
              <a:ext cx="2622998" cy="2662333"/>
            </a:xfrm>
            <a:prstGeom prst="rect">
              <a:avLst/>
            </a:prstGeom>
          </p:spPr>
        </p:pic>
        <p:sp>
          <p:nvSpPr>
            <p:cNvPr id="14" name="Shape 161">
              <a:extLst>
                <a:ext uri="{FF2B5EF4-FFF2-40B4-BE49-F238E27FC236}">
                  <a16:creationId xmlns:a16="http://schemas.microsoft.com/office/drawing/2014/main" id="{E1709A15-188C-A743-9EDD-4AC471FCC4E3}"/>
                </a:ext>
              </a:extLst>
            </p:cNvPr>
            <p:cNvSpPr txBox="1"/>
            <p:nvPr/>
          </p:nvSpPr>
          <p:spPr>
            <a:xfrm>
              <a:off x="5079711" y="2818345"/>
              <a:ext cx="1844711" cy="5840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64 + 1 + 1 </a:t>
              </a:r>
              <a:r>
                <a:rPr kumimoji="0" lang="en-US" sz="14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px</a:t>
              </a: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" name="Shape 170">
              <a:extLst>
                <a:ext uri="{FF2B5EF4-FFF2-40B4-BE49-F238E27FC236}">
                  <a16:creationId xmlns:a16="http://schemas.microsoft.com/office/drawing/2014/main" id="{335C9404-1494-8C41-8784-DABF2B6B0ED7}"/>
                </a:ext>
              </a:extLst>
            </p:cNvPr>
            <p:cNvSpPr/>
            <p:nvPr/>
          </p:nvSpPr>
          <p:spPr>
            <a:xfrm>
              <a:off x="5344776" y="3779887"/>
              <a:ext cx="1314619" cy="1334333"/>
            </a:xfrm>
            <a:prstGeom prst="rect">
              <a:avLst/>
            </a:prstGeom>
            <a:solidFill>
              <a:srgbClr val="76B900">
                <a:alpha val="75000"/>
              </a:srgbClr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/>
                  <a:ea typeface="Trebuchet MS"/>
                  <a:cs typeface="Trebuchet MS"/>
                  <a:sym typeface="Trebuchet MS"/>
                </a:rPr>
                <a:t>GPU1</a:t>
              </a:r>
            </a:p>
          </p:txBody>
        </p:sp>
        <p:sp>
          <p:nvSpPr>
            <p:cNvPr id="16" name="Shape 171">
              <a:extLst>
                <a:ext uri="{FF2B5EF4-FFF2-40B4-BE49-F238E27FC236}">
                  <a16:creationId xmlns:a16="http://schemas.microsoft.com/office/drawing/2014/main" id="{F50333F5-CBDE-1F4B-A094-F19849FD0B4A}"/>
                </a:ext>
              </a:extLst>
            </p:cNvPr>
            <p:cNvSpPr/>
            <p:nvPr/>
          </p:nvSpPr>
          <p:spPr>
            <a:xfrm>
              <a:off x="6663042" y="3779887"/>
              <a:ext cx="1314619" cy="1334333"/>
            </a:xfrm>
            <a:prstGeom prst="rect">
              <a:avLst/>
            </a:prstGeom>
            <a:solidFill>
              <a:srgbClr val="505050">
                <a:alpha val="50000"/>
              </a:srgbClr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/>
                  <a:ea typeface="Trebuchet MS"/>
                  <a:cs typeface="Trebuchet MS"/>
                  <a:sym typeface="Trebuchet MS"/>
                </a:rPr>
                <a:t>GPU2</a:t>
              </a:r>
            </a:p>
          </p:txBody>
        </p:sp>
        <p:sp>
          <p:nvSpPr>
            <p:cNvPr id="17" name="Shape 172">
              <a:extLst>
                <a:ext uri="{FF2B5EF4-FFF2-40B4-BE49-F238E27FC236}">
                  <a16:creationId xmlns:a16="http://schemas.microsoft.com/office/drawing/2014/main" id="{1069169A-1D26-BF45-8367-8D33C42B0603}"/>
                </a:ext>
              </a:extLst>
            </p:cNvPr>
            <p:cNvSpPr/>
            <p:nvPr/>
          </p:nvSpPr>
          <p:spPr>
            <a:xfrm>
              <a:off x="5344776" y="5114220"/>
              <a:ext cx="1314619" cy="1334333"/>
            </a:xfrm>
            <a:prstGeom prst="rect">
              <a:avLst/>
            </a:prstGeom>
            <a:solidFill>
              <a:srgbClr val="505050">
                <a:alpha val="50000"/>
              </a:srgbClr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/>
                  <a:ea typeface="Trebuchet MS"/>
                  <a:cs typeface="Trebuchet MS"/>
                  <a:sym typeface="Trebuchet MS"/>
                </a:rPr>
                <a:t>GPU3</a:t>
              </a:r>
            </a:p>
          </p:txBody>
        </p:sp>
        <p:sp>
          <p:nvSpPr>
            <p:cNvPr id="18" name="Shape 173">
              <a:extLst>
                <a:ext uri="{FF2B5EF4-FFF2-40B4-BE49-F238E27FC236}">
                  <a16:creationId xmlns:a16="http://schemas.microsoft.com/office/drawing/2014/main" id="{44BD195C-885C-6441-86D6-EFF302C1B974}"/>
                </a:ext>
              </a:extLst>
            </p:cNvPr>
            <p:cNvSpPr/>
            <p:nvPr/>
          </p:nvSpPr>
          <p:spPr>
            <a:xfrm>
              <a:off x="6663042" y="5114220"/>
              <a:ext cx="1314619" cy="1334333"/>
            </a:xfrm>
            <a:prstGeom prst="rect">
              <a:avLst/>
            </a:prstGeom>
            <a:solidFill>
              <a:srgbClr val="505050">
                <a:alpha val="50000"/>
              </a:srgbClr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/>
                  <a:ea typeface="Trebuchet MS"/>
                  <a:cs typeface="Trebuchet MS"/>
                  <a:sym typeface="Trebuchet MS"/>
                </a:rPr>
                <a:t>GPU4</a:t>
              </a:r>
            </a:p>
          </p:txBody>
        </p:sp>
        <p:sp>
          <p:nvSpPr>
            <p:cNvPr id="19" name="Shape 174">
              <a:extLst>
                <a:ext uri="{FF2B5EF4-FFF2-40B4-BE49-F238E27FC236}">
                  <a16:creationId xmlns:a16="http://schemas.microsoft.com/office/drawing/2014/main" id="{FC2E8961-30F1-6547-A653-CD93DEFE65E3}"/>
                </a:ext>
              </a:extLst>
            </p:cNvPr>
            <p:cNvSpPr/>
            <p:nvPr/>
          </p:nvSpPr>
          <p:spPr>
            <a:xfrm rot="16200000" flipH="1">
              <a:off x="5924197" y="2408485"/>
              <a:ext cx="155709" cy="1844682"/>
            </a:xfrm>
            <a:prstGeom prst="leftBracket">
              <a:avLst>
                <a:gd name="adj" fmla="val 0"/>
              </a:avLst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0" name="Shape 175">
              <a:extLst>
                <a:ext uri="{FF2B5EF4-FFF2-40B4-BE49-F238E27FC236}">
                  <a16:creationId xmlns:a16="http://schemas.microsoft.com/office/drawing/2014/main" id="{375EC15D-8732-6649-9291-BE09A387A39A}"/>
                </a:ext>
              </a:extLst>
            </p:cNvPr>
            <p:cNvSpPr/>
            <p:nvPr/>
          </p:nvSpPr>
          <p:spPr>
            <a:xfrm>
              <a:off x="6659395" y="3779887"/>
              <a:ext cx="265026" cy="1334333"/>
            </a:xfrm>
            <a:prstGeom prst="rect">
              <a:avLst/>
            </a:prstGeom>
            <a:solidFill>
              <a:srgbClr val="588A00">
                <a:alpha val="85000"/>
              </a:srgbClr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endParaRPr kumimoji="0" sz="18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1" name="Shape 176">
              <a:extLst>
                <a:ext uri="{FF2B5EF4-FFF2-40B4-BE49-F238E27FC236}">
                  <a16:creationId xmlns:a16="http://schemas.microsoft.com/office/drawing/2014/main" id="{67F20F18-A337-D843-89FF-191E04E04E54}"/>
                </a:ext>
              </a:extLst>
            </p:cNvPr>
            <p:cNvSpPr/>
            <p:nvPr/>
          </p:nvSpPr>
          <p:spPr>
            <a:xfrm rot="5400000">
              <a:off x="5867607" y="4591409"/>
              <a:ext cx="269000" cy="1314619"/>
            </a:xfrm>
            <a:prstGeom prst="rect">
              <a:avLst/>
            </a:prstGeom>
            <a:solidFill>
              <a:srgbClr val="588A00">
                <a:alpha val="85000"/>
              </a:srgbClr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endParaRPr kumimoji="0" sz="18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2" name="Shape 177">
              <a:extLst>
                <a:ext uri="{FF2B5EF4-FFF2-40B4-BE49-F238E27FC236}">
                  <a16:creationId xmlns:a16="http://schemas.microsoft.com/office/drawing/2014/main" id="{B29C36CC-4A7A-0342-A419-5DB18B37A3D3}"/>
                </a:ext>
              </a:extLst>
            </p:cNvPr>
            <p:cNvSpPr/>
            <p:nvPr/>
          </p:nvSpPr>
          <p:spPr>
            <a:xfrm>
              <a:off x="6659395" y="5114219"/>
              <a:ext cx="265026" cy="269000"/>
            </a:xfrm>
            <a:prstGeom prst="rect">
              <a:avLst/>
            </a:prstGeom>
            <a:solidFill>
              <a:srgbClr val="588A00">
                <a:alpha val="85000"/>
              </a:srgbClr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endParaRPr kumimoji="0" sz="18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3" name="Shape 175">
              <a:extLst>
                <a:ext uri="{FF2B5EF4-FFF2-40B4-BE49-F238E27FC236}">
                  <a16:creationId xmlns:a16="http://schemas.microsoft.com/office/drawing/2014/main" id="{F195BD72-0893-0045-8B2D-5670D1C092D6}"/>
                </a:ext>
              </a:extLst>
            </p:cNvPr>
            <p:cNvSpPr/>
            <p:nvPr/>
          </p:nvSpPr>
          <p:spPr>
            <a:xfrm>
              <a:off x="5082318" y="3783052"/>
              <a:ext cx="265026" cy="1334333"/>
            </a:xfrm>
            <a:prstGeom prst="rect">
              <a:avLst/>
            </a:prstGeom>
            <a:solidFill>
              <a:srgbClr val="588A00">
                <a:alpha val="85000"/>
              </a:srgbClr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endParaRPr kumimoji="0" sz="18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4" name="Shape 177">
              <a:extLst>
                <a:ext uri="{FF2B5EF4-FFF2-40B4-BE49-F238E27FC236}">
                  <a16:creationId xmlns:a16="http://schemas.microsoft.com/office/drawing/2014/main" id="{E8FA5B05-A533-4B44-8E52-B99A43BD44F8}"/>
                </a:ext>
              </a:extLst>
            </p:cNvPr>
            <p:cNvSpPr/>
            <p:nvPr/>
          </p:nvSpPr>
          <p:spPr>
            <a:xfrm>
              <a:off x="5082318" y="5115802"/>
              <a:ext cx="265026" cy="269000"/>
            </a:xfrm>
            <a:prstGeom prst="rect">
              <a:avLst/>
            </a:prstGeom>
            <a:solidFill>
              <a:srgbClr val="588A00">
                <a:alpha val="85000"/>
              </a:srgbClr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endParaRPr kumimoji="0" sz="18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5" name="Shape 176">
              <a:extLst>
                <a:ext uri="{FF2B5EF4-FFF2-40B4-BE49-F238E27FC236}">
                  <a16:creationId xmlns:a16="http://schemas.microsoft.com/office/drawing/2014/main" id="{39939458-FD40-F34E-97C8-95C24C459CC4}"/>
                </a:ext>
              </a:extLst>
            </p:cNvPr>
            <p:cNvSpPr/>
            <p:nvPr/>
          </p:nvSpPr>
          <p:spPr>
            <a:xfrm rot="5400000">
              <a:off x="5870154" y="2983401"/>
              <a:ext cx="269001" cy="1314619"/>
            </a:xfrm>
            <a:prstGeom prst="rect">
              <a:avLst/>
            </a:prstGeom>
            <a:solidFill>
              <a:srgbClr val="588A00">
                <a:alpha val="85000"/>
              </a:srgbClr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endParaRPr kumimoji="0" sz="18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6" name="Shape 177">
              <a:extLst>
                <a:ext uri="{FF2B5EF4-FFF2-40B4-BE49-F238E27FC236}">
                  <a16:creationId xmlns:a16="http://schemas.microsoft.com/office/drawing/2014/main" id="{D2728E9F-D3FF-274A-B770-E2CF5F0B70D2}"/>
                </a:ext>
              </a:extLst>
            </p:cNvPr>
            <p:cNvSpPr/>
            <p:nvPr/>
          </p:nvSpPr>
          <p:spPr>
            <a:xfrm>
              <a:off x="5083602" y="3510890"/>
              <a:ext cx="265027" cy="273746"/>
            </a:xfrm>
            <a:prstGeom prst="rect">
              <a:avLst/>
            </a:prstGeom>
            <a:solidFill>
              <a:srgbClr val="588A00">
                <a:alpha val="85000"/>
              </a:srgbClr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endParaRPr kumimoji="0" sz="18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7" name="Shape 177">
              <a:extLst>
                <a:ext uri="{FF2B5EF4-FFF2-40B4-BE49-F238E27FC236}">
                  <a16:creationId xmlns:a16="http://schemas.microsoft.com/office/drawing/2014/main" id="{8388C49A-7C0C-1940-BBDC-251AE4334AFE}"/>
                </a:ext>
              </a:extLst>
            </p:cNvPr>
            <p:cNvSpPr/>
            <p:nvPr/>
          </p:nvSpPr>
          <p:spPr>
            <a:xfrm>
              <a:off x="6659394" y="3510889"/>
              <a:ext cx="265027" cy="276915"/>
            </a:xfrm>
            <a:prstGeom prst="rect">
              <a:avLst/>
            </a:prstGeom>
            <a:solidFill>
              <a:srgbClr val="588A00">
                <a:alpha val="85000"/>
              </a:srgbClr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endParaRPr kumimoji="0" sz="18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45A6FD51-DAA4-4043-9360-B5BD5BEA93A0}"/>
              </a:ext>
            </a:extLst>
          </p:cNvPr>
          <p:cNvSpPr/>
          <p:nvPr/>
        </p:nvSpPr>
        <p:spPr>
          <a:xfrm>
            <a:off x="173358" y="6474704"/>
            <a:ext cx="8582716" cy="307777"/>
          </a:xfrm>
          <a:prstGeom prst="rect">
            <a:avLst/>
          </a:prstGeom>
          <a:ln w="9525">
            <a:solidFill>
              <a:schemeClr val="tx1"/>
            </a:solidFill>
            <a:prstDash val="dash"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Peter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Jin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, Boris Ginsburg, and Kurt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Keutzer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Arial"/>
              </a:rPr>
              <a:t>. "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Spatially Parallel Convolutions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Arial"/>
              </a:rPr>
              <a:t>"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ICLR Workshop Track, 2018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cs typeface="Calibri"/>
              <a:sym typeface="Arial"/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D8781DB9-E778-8249-8335-41DFBDDE78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8131" y="3116239"/>
            <a:ext cx="6025016" cy="2860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74485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CFE916-C8C1-E24D-B887-3D6A40DEE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Communication Complexity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2A02A17-4260-2442-9D64-6DFA6E12507B}"/>
              </a:ext>
            </a:extLst>
          </p:cNvPr>
          <p:cNvGrpSpPr/>
          <p:nvPr/>
        </p:nvGrpSpPr>
        <p:grpSpPr>
          <a:xfrm>
            <a:off x="182762" y="2149665"/>
            <a:ext cx="2346634" cy="2939585"/>
            <a:chOff x="5079711" y="2818345"/>
            <a:chExt cx="2897950" cy="3630208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ED19BC4E-10D6-874B-AAB7-F99AA94504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54663" y="3786220"/>
              <a:ext cx="2622998" cy="2662333"/>
            </a:xfrm>
            <a:prstGeom prst="rect">
              <a:avLst/>
            </a:prstGeom>
          </p:spPr>
        </p:pic>
        <p:sp>
          <p:nvSpPr>
            <p:cNvPr id="14" name="Shape 161">
              <a:extLst>
                <a:ext uri="{FF2B5EF4-FFF2-40B4-BE49-F238E27FC236}">
                  <a16:creationId xmlns:a16="http://schemas.microsoft.com/office/drawing/2014/main" id="{E1709A15-188C-A743-9EDD-4AC471FCC4E3}"/>
                </a:ext>
              </a:extLst>
            </p:cNvPr>
            <p:cNvSpPr txBox="1"/>
            <p:nvPr/>
          </p:nvSpPr>
          <p:spPr>
            <a:xfrm>
              <a:off x="5079711" y="2818345"/>
              <a:ext cx="1844711" cy="5840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64 + 1 + 1 </a:t>
              </a:r>
              <a:r>
                <a:rPr kumimoji="0" lang="en-US" sz="14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px</a:t>
              </a: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" name="Shape 170">
              <a:extLst>
                <a:ext uri="{FF2B5EF4-FFF2-40B4-BE49-F238E27FC236}">
                  <a16:creationId xmlns:a16="http://schemas.microsoft.com/office/drawing/2014/main" id="{335C9404-1494-8C41-8784-DABF2B6B0ED7}"/>
                </a:ext>
              </a:extLst>
            </p:cNvPr>
            <p:cNvSpPr/>
            <p:nvPr/>
          </p:nvSpPr>
          <p:spPr>
            <a:xfrm>
              <a:off x="5344776" y="3779887"/>
              <a:ext cx="1314619" cy="1334333"/>
            </a:xfrm>
            <a:prstGeom prst="rect">
              <a:avLst/>
            </a:prstGeom>
            <a:solidFill>
              <a:srgbClr val="76B900">
                <a:alpha val="75000"/>
              </a:srgbClr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/>
                  <a:ea typeface="Trebuchet MS"/>
                  <a:cs typeface="Trebuchet MS"/>
                  <a:sym typeface="Trebuchet MS"/>
                </a:rPr>
                <a:t>GPU1</a:t>
              </a:r>
            </a:p>
          </p:txBody>
        </p:sp>
        <p:sp>
          <p:nvSpPr>
            <p:cNvPr id="16" name="Shape 171">
              <a:extLst>
                <a:ext uri="{FF2B5EF4-FFF2-40B4-BE49-F238E27FC236}">
                  <a16:creationId xmlns:a16="http://schemas.microsoft.com/office/drawing/2014/main" id="{F50333F5-CBDE-1F4B-A094-F19849FD0B4A}"/>
                </a:ext>
              </a:extLst>
            </p:cNvPr>
            <p:cNvSpPr/>
            <p:nvPr/>
          </p:nvSpPr>
          <p:spPr>
            <a:xfrm>
              <a:off x="6663042" y="3779887"/>
              <a:ext cx="1314619" cy="1334333"/>
            </a:xfrm>
            <a:prstGeom prst="rect">
              <a:avLst/>
            </a:prstGeom>
            <a:solidFill>
              <a:srgbClr val="505050">
                <a:alpha val="50000"/>
              </a:srgbClr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/>
                  <a:ea typeface="Trebuchet MS"/>
                  <a:cs typeface="Trebuchet MS"/>
                  <a:sym typeface="Trebuchet MS"/>
                </a:rPr>
                <a:t>GPU2</a:t>
              </a:r>
            </a:p>
          </p:txBody>
        </p:sp>
        <p:sp>
          <p:nvSpPr>
            <p:cNvPr id="17" name="Shape 172">
              <a:extLst>
                <a:ext uri="{FF2B5EF4-FFF2-40B4-BE49-F238E27FC236}">
                  <a16:creationId xmlns:a16="http://schemas.microsoft.com/office/drawing/2014/main" id="{1069169A-1D26-BF45-8367-8D33C42B0603}"/>
                </a:ext>
              </a:extLst>
            </p:cNvPr>
            <p:cNvSpPr/>
            <p:nvPr/>
          </p:nvSpPr>
          <p:spPr>
            <a:xfrm>
              <a:off x="5344776" y="5114220"/>
              <a:ext cx="1314619" cy="1334333"/>
            </a:xfrm>
            <a:prstGeom prst="rect">
              <a:avLst/>
            </a:prstGeom>
            <a:solidFill>
              <a:srgbClr val="505050">
                <a:alpha val="50000"/>
              </a:srgbClr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/>
                  <a:ea typeface="Trebuchet MS"/>
                  <a:cs typeface="Trebuchet MS"/>
                  <a:sym typeface="Trebuchet MS"/>
                </a:rPr>
                <a:t>GPU3</a:t>
              </a:r>
            </a:p>
          </p:txBody>
        </p:sp>
        <p:sp>
          <p:nvSpPr>
            <p:cNvPr id="18" name="Shape 173">
              <a:extLst>
                <a:ext uri="{FF2B5EF4-FFF2-40B4-BE49-F238E27FC236}">
                  <a16:creationId xmlns:a16="http://schemas.microsoft.com/office/drawing/2014/main" id="{44BD195C-885C-6441-86D6-EFF302C1B974}"/>
                </a:ext>
              </a:extLst>
            </p:cNvPr>
            <p:cNvSpPr/>
            <p:nvPr/>
          </p:nvSpPr>
          <p:spPr>
            <a:xfrm>
              <a:off x="6663042" y="5114220"/>
              <a:ext cx="1314619" cy="1334333"/>
            </a:xfrm>
            <a:prstGeom prst="rect">
              <a:avLst/>
            </a:prstGeom>
            <a:solidFill>
              <a:srgbClr val="505050">
                <a:alpha val="50000"/>
              </a:srgbClr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/>
                  <a:ea typeface="Trebuchet MS"/>
                  <a:cs typeface="Trebuchet MS"/>
                  <a:sym typeface="Trebuchet MS"/>
                </a:rPr>
                <a:t>GPU4</a:t>
              </a:r>
            </a:p>
          </p:txBody>
        </p:sp>
        <p:sp>
          <p:nvSpPr>
            <p:cNvPr id="19" name="Shape 174">
              <a:extLst>
                <a:ext uri="{FF2B5EF4-FFF2-40B4-BE49-F238E27FC236}">
                  <a16:creationId xmlns:a16="http://schemas.microsoft.com/office/drawing/2014/main" id="{FC2E8961-30F1-6547-A653-CD93DEFE65E3}"/>
                </a:ext>
              </a:extLst>
            </p:cNvPr>
            <p:cNvSpPr/>
            <p:nvPr/>
          </p:nvSpPr>
          <p:spPr>
            <a:xfrm rot="16200000" flipH="1">
              <a:off x="5924197" y="2408485"/>
              <a:ext cx="155709" cy="1844682"/>
            </a:xfrm>
            <a:prstGeom prst="leftBracket">
              <a:avLst>
                <a:gd name="adj" fmla="val 0"/>
              </a:avLst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0" name="Shape 175">
              <a:extLst>
                <a:ext uri="{FF2B5EF4-FFF2-40B4-BE49-F238E27FC236}">
                  <a16:creationId xmlns:a16="http://schemas.microsoft.com/office/drawing/2014/main" id="{375EC15D-8732-6649-9291-BE09A387A39A}"/>
                </a:ext>
              </a:extLst>
            </p:cNvPr>
            <p:cNvSpPr/>
            <p:nvPr/>
          </p:nvSpPr>
          <p:spPr>
            <a:xfrm>
              <a:off x="6659395" y="3779887"/>
              <a:ext cx="265026" cy="1334333"/>
            </a:xfrm>
            <a:prstGeom prst="rect">
              <a:avLst/>
            </a:prstGeom>
            <a:solidFill>
              <a:srgbClr val="588A00">
                <a:alpha val="85000"/>
              </a:srgbClr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endParaRPr kumimoji="0" sz="18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1" name="Shape 176">
              <a:extLst>
                <a:ext uri="{FF2B5EF4-FFF2-40B4-BE49-F238E27FC236}">
                  <a16:creationId xmlns:a16="http://schemas.microsoft.com/office/drawing/2014/main" id="{67F20F18-A337-D843-89FF-191E04E04E54}"/>
                </a:ext>
              </a:extLst>
            </p:cNvPr>
            <p:cNvSpPr/>
            <p:nvPr/>
          </p:nvSpPr>
          <p:spPr>
            <a:xfrm rot="5400000">
              <a:off x="5867607" y="4591409"/>
              <a:ext cx="269000" cy="1314619"/>
            </a:xfrm>
            <a:prstGeom prst="rect">
              <a:avLst/>
            </a:prstGeom>
            <a:solidFill>
              <a:srgbClr val="588A00">
                <a:alpha val="85000"/>
              </a:srgbClr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endParaRPr kumimoji="0" sz="18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2" name="Shape 177">
              <a:extLst>
                <a:ext uri="{FF2B5EF4-FFF2-40B4-BE49-F238E27FC236}">
                  <a16:creationId xmlns:a16="http://schemas.microsoft.com/office/drawing/2014/main" id="{B29C36CC-4A7A-0342-A419-5DB18B37A3D3}"/>
                </a:ext>
              </a:extLst>
            </p:cNvPr>
            <p:cNvSpPr/>
            <p:nvPr/>
          </p:nvSpPr>
          <p:spPr>
            <a:xfrm>
              <a:off x="6659395" y="5114219"/>
              <a:ext cx="265026" cy="269000"/>
            </a:xfrm>
            <a:prstGeom prst="rect">
              <a:avLst/>
            </a:prstGeom>
            <a:solidFill>
              <a:srgbClr val="588A00">
                <a:alpha val="85000"/>
              </a:srgbClr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endParaRPr kumimoji="0" sz="18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3" name="Shape 175">
              <a:extLst>
                <a:ext uri="{FF2B5EF4-FFF2-40B4-BE49-F238E27FC236}">
                  <a16:creationId xmlns:a16="http://schemas.microsoft.com/office/drawing/2014/main" id="{F195BD72-0893-0045-8B2D-5670D1C092D6}"/>
                </a:ext>
              </a:extLst>
            </p:cNvPr>
            <p:cNvSpPr/>
            <p:nvPr/>
          </p:nvSpPr>
          <p:spPr>
            <a:xfrm>
              <a:off x="5082318" y="3783052"/>
              <a:ext cx="265026" cy="1334333"/>
            </a:xfrm>
            <a:prstGeom prst="rect">
              <a:avLst/>
            </a:prstGeom>
            <a:solidFill>
              <a:srgbClr val="588A00">
                <a:alpha val="85000"/>
              </a:srgbClr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endParaRPr kumimoji="0" sz="18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4" name="Shape 177">
              <a:extLst>
                <a:ext uri="{FF2B5EF4-FFF2-40B4-BE49-F238E27FC236}">
                  <a16:creationId xmlns:a16="http://schemas.microsoft.com/office/drawing/2014/main" id="{E8FA5B05-A533-4B44-8E52-B99A43BD44F8}"/>
                </a:ext>
              </a:extLst>
            </p:cNvPr>
            <p:cNvSpPr/>
            <p:nvPr/>
          </p:nvSpPr>
          <p:spPr>
            <a:xfrm>
              <a:off x="5082318" y="5115802"/>
              <a:ext cx="265026" cy="269000"/>
            </a:xfrm>
            <a:prstGeom prst="rect">
              <a:avLst/>
            </a:prstGeom>
            <a:solidFill>
              <a:srgbClr val="588A00">
                <a:alpha val="85000"/>
              </a:srgbClr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endParaRPr kumimoji="0" sz="18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5" name="Shape 176">
              <a:extLst>
                <a:ext uri="{FF2B5EF4-FFF2-40B4-BE49-F238E27FC236}">
                  <a16:creationId xmlns:a16="http://schemas.microsoft.com/office/drawing/2014/main" id="{39939458-FD40-F34E-97C8-95C24C459CC4}"/>
                </a:ext>
              </a:extLst>
            </p:cNvPr>
            <p:cNvSpPr/>
            <p:nvPr/>
          </p:nvSpPr>
          <p:spPr>
            <a:xfrm rot="5400000">
              <a:off x="5870154" y="2983401"/>
              <a:ext cx="269001" cy="1314619"/>
            </a:xfrm>
            <a:prstGeom prst="rect">
              <a:avLst/>
            </a:prstGeom>
            <a:solidFill>
              <a:srgbClr val="588A00">
                <a:alpha val="85000"/>
              </a:srgbClr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endParaRPr kumimoji="0" sz="18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6" name="Shape 177">
              <a:extLst>
                <a:ext uri="{FF2B5EF4-FFF2-40B4-BE49-F238E27FC236}">
                  <a16:creationId xmlns:a16="http://schemas.microsoft.com/office/drawing/2014/main" id="{D2728E9F-D3FF-274A-B770-E2CF5F0B70D2}"/>
                </a:ext>
              </a:extLst>
            </p:cNvPr>
            <p:cNvSpPr/>
            <p:nvPr/>
          </p:nvSpPr>
          <p:spPr>
            <a:xfrm>
              <a:off x="5083602" y="3510890"/>
              <a:ext cx="265027" cy="273746"/>
            </a:xfrm>
            <a:prstGeom prst="rect">
              <a:avLst/>
            </a:prstGeom>
            <a:solidFill>
              <a:srgbClr val="588A00">
                <a:alpha val="85000"/>
              </a:srgbClr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endParaRPr kumimoji="0" sz="18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7" name="Shape 177">
              <a:extLst>
                <a:ext uri="{FF2B5EF4-FFF2-40B4-BE49-F238E27FC236}">
                  <a16:creationId xmlns:a16="http://schemas.microsoft.com/office/drawing/2014/main" id="{8388C49A-7C0C-1940-BBDC-251AE4334AFE}"/>
                </a:ext>
              </a:extLst>
            </p:cNvPr>
            <p:cNvSpPr/>
            <p:nvPr/>
          </p:nvSpPr>
          <p:spPr>
            <a:xfrm>
              <a:off x="6659394" y="3510889"/>
              <a:ext cx="265027" cy="276915"/>
            </a:xfrm>
            <a:prstGeom prst="rect">
              <a:avLst/>
            </a:prstGeom>
            <a:solidFill>
              <a:srgbClr val="588A00">
                <a:alpha val="85000"/>
              </a:srgbClr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endParaRPr kumimoji="0" sz="18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45A6FD51-DAA4-4043-9360-B5BD5BEA93A0}"/>
              </a:ext>
            </a:extLst>
          </p:cNvPr>
          <p:cNvSpPr/>
          <p:nvPr/>
        </p:nvSpPr>
        <p:spPr>
          <a:xfrm>
            <a:off x="117552" y="6218368"/>
            <a:ext cx="11866630" cy="523220"/>
          </a:xfrm>
          <a:prstGeom prst="rect">
            <a:avLst/>
          </a:prstGeom>
          <a:ln w="9525">
            <a:solidFill>
              <a:schemeClr val="tx1"/>
            </a:solidFill>
            <a:prstDash val="dash"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>
                <a:latin typeface="Calibri"/>
                <a:cs typeface="Calibri"/>
              </a:rPr>
              <a:t>Peter </a:t>
            </a:r>
            <a:r>
              <a:rPr lang="en-US" dirty="0" err="1">
                <a:latin typeface="Calibri"/>
                <a:cs typeface="Calibri"/>
              </a:rPr>
              <a:t>Jin</a:t>
            </a:r>
            <a:r>
              <a:rPr lang="en-US" dirty="0">
                <a:latin typeface="Calibri"/>
                <a:cs typeface="Calibri"/>
              </a:rPr>
              <a:t>, Boris Ginsburg, and Kurt </a:t>
            </a:r>
            <a:r>
              <a:rPr lang="en-US" dirty="0" err="1">
                <a:latin typeface="Calibri"/>
                <a:cs typeface="Calibri"/>
              </a:rPr>
              <a:t>Keutzer</a:t>
            </a:r>
            <a:r>
              <a:rPr lang="en-US" dirty="0">
                <a:latin typeface="Calibri"/>
                <a:cs typeface="Calibri"/>
              </a:rPr>
              <a:t>. "Spatially Parallel Convolutions" ICLR Workshop Track, 2018.</a:t>
            </a:r>
          </a:p>
          <a:p>
            <a:pPr lvl="0" hangingPunct="0">
              <a:buClrTx/>
              <a:defRPr/>
            </a:pPr>
            <a:r>
              <a:rPr lang="en-US" dirty="0">
                <a:latin typeface="Calibri"/>
                <a:cs typeface="Calibri"/>
              </a:rPr>
              <a:t>Gholami, Amir, </a:t>
            </a:r>
            <a:r>
              <a:rPr lang="en-US" dirty="0" err="1">
                <a:latin typeface="Calibri"/>
                <a:cs typeface="Calibri"/>
              </a:rPr>
              <a:t>Ariful</a:t>
            </a:r>
            <a:r>
              <a:rPr lang="en-US" dirty="0">
                <a:latin typeface="Calibri"/>
                <a:cs typeface="Calibri"/>
              </a:rPr>
              <a:t> Azad, Peter </a:t>
            </a:r>
            <a:r>
              <a:rPr lang="en-US" dirty="0" err="1">
                <a:latin typeface="Calibri"/>
                <a:cs typeface="Calibri"/>
              </a:rPr>
              <a:t>Jin</a:t>
            </a:r>
            <a:r>
              <a:rPr lang="en-US" dirty="0">
                <a:latin typeface="Calibri"/>
                <a:cs typeface="Calibri"/>
              </a:rPr>
              <a:t>, Kurt Keutzer, and Aydin </a:t>
            </a:r>
            <a:r>
              <a:rPr lang="en-US" dirty="0" err="1">
                <a:latin typeface="Calibri"/>
                <a:cs typeface="Calibri"/>
              </a:rPr>
              <a:t>Buluc</a:t>
            </a:r>
            <a:r>
              <a:rPr lang="en-US" dirty="0">
                <a:latin typeface="Calibri"/>
                <a:cs typeface="Calibri"/>
              </a:rPr>
              <a:t>. "Integrated model, batch, and domain parallelism in training neural networks."  SPAA, 2018.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FF1402BD-A411-EB43-87FE-EE202AD0EB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0445" y="2114489"/>
            <a:ext cx="6076541" cy="289282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82F92DD6-C34B-3440-BC5C-A925A1EBE2D7}"/>
              </a:ext>
            </a:extLst>
          </p:cNvPr>
          <p:cNvSpPr txBox="1"/>
          <p:nvPr/>
        </p:nvSpPr>
        <p:spPr>
          <a:xfrm>
            <a:off x="8196286" y="2178505"/>
            <a:ext cx="3995714" cy="415137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400" dirty="0"/>
              <a:t>Exchanging horizontal pixels</a:t>
            </a:r>
          </a:p>
          <a:p>
            <a:endParaRPr lang="en-US" sz="2400" dirty="0"/>
          </a:p>
          <a:p>
            <a:r>
              <a:rPr lang="en-US" sz="2400" dirty="0"/>
              <a:t>Exchanging vertical pixels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All reduce Cost</a:t>
            </a:r>
          </a:p>
          <a:p>
            <a:r>
              <a:rPr lang="en-US" sz="2400" dirty="0"/>
              <a:t>(same as before)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05C44F7-0292-D048-A6CE-0A675AB60525}"/>
              </a:ext>
            </a:extLst>
          </p:cNvPr>
          <p:cNvSpPr/>
          <p:nvPr/>
        </p:nvSpPr>
        <p:spPr>
          <a:xfrm>
            <a:off x="4114800" y="2114489"/>
            <a:ext cx="7869382" cy="1737075"/>
          </a:xfrm>
          <a:prstGeom prst="rect">
            <a:avLst/>
          </a:prstGeom>
          <a:solidFill>
            <a:schemeClr val="accent4">
              <a:alpha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076111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5CBCA9-AB19-1A4C-972B-3A573935D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Useful for High Resolution Training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4DEEAD-B8DE-BC4A-B2E5-AAE7EFA011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Domain parallel scaling on V100 GPUs</a:t>
            </a:r>
          </a:p>
          <a:p>
            <a:pPr lvl="1">
              <a:buClrTx/>
            </a:pPr>
            <a:r>
              <a:rPr lang="en-US" dirty="0"/>
              <a:t>3x3 Conv, Batch=32, Channel=64</a:t>
            </a:r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C854E6E-DF91-3646-8C80-A1495A3B0F52}"/>
              </a:ext>
            </a:extLst>
          </p:cNvPr>
          <p:cNvSpPr/>
          <p:nvPr/>
        </p:nvSpPr>
        <p:spPr>
          <a:xfrm>
            <a:off x="150433" y="6209544"/>
            <a:ext cx="10072254" cy="523220"/>
          </a:xfrm>
          <a:prstGeom prst="rect">
            <a:avLst/>
          </a:prstGeom>
          <a:ln w="9525">
            <a:solidFill>
              <a:schemeClr val="tx1"/>
            </a:solidFill>
            <a:prstDash val="dash"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Peter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Jin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, Boris Ginsburg, and Kurt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Keutzer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Arial"/>
              </a:rPr>
              <a:t>. "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Spatially Parallel Convolutions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Arial"/>
              </a:rPr>
              <a:t>"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ICLR Workshop Track, 2018</a:t>
            </a:r>
          </a:p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Figure from: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Dumoulin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, V.,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Visin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, F.. A guide to convolution arithmetic for deep learning. </a:t>
            </a: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arXiv:1603.07285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, 2016.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102DDF8-A96F-4843-88AD-D9DE7010AA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6570" y="2847815"/>
            <a:ext cx="1957426" cy="191747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48EB104-E69A-2447-B356-28FE4F4B0A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348" y="2360552"/>
            <a:ext cx="5245753" cy="3617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33407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4FFD26-0C93-9146-8F35-B973F3BE3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Spatial Parallelism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18BBEE-20D0-444F-B68B-E26099CAC3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little harder to implement since you need to exchange the boundary points</a:t>
            </a:r>
          </a:p>
          <a:p>
            <a:r>
              <a:rPr lang="en-US" dirty="0"/>
              <a:t>Only effective for high resolution input data</a:t>
            </a:r>
          </a:p>
          <a:p>
            <a:pPr lvl="1"/>
            <a:r>
              <a:rPr lang="en-US" dirty="0"/>
              <a:t>Limits the number of processors that can be effectively utilized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479585E-F4F9-1A41-9B1F-51EA140B7D84}"/>
              </a:ext>
            </a:extLst>
          </p:cNvPr>
          <p:cNvGrpSpPr/>
          <p:nvPr/>
        </p:nvGrpSpPr>
        <p:grpSpPr>
          <a:xfrm>
            <a:off x="4191269" y="3806554"/>
            <a:ext cx="2131996" cy="2160970"/>
            <a:chOff x="1177016" y="3779887"/>
            <a:chExt cx="2632885" cy="266866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3B526E1-40AD-CD4E-AEFD-D8ECC7CEA9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86903" y="3786220"/>
              <a:ext cx="2622998" cy="2662333"/>
            </a:xfrm>
            <a:prstGeom prst="rect">
              <a:avLst/>
            </a:prstGeom>
          </p:spPr>
        </p:pic>
        <p:sp>
          <p:nvSpPr>
            <p:cNvPr id="6" name="Shape 164">
              <a:extLst>
                <a:ext uri="{FF2B5EF4-FFF2-40B4-BE49-F238E27FC236}">
                  <a16:creationId xmlns:a16="http://schemas.microsoft.com/office/drawing/2014/main" id="{9C62211A-ADA9-CA4D-8FD5-B6FB5E9F4409}"/>
                </a:ext>
              </a:extLst>
            </p:cNvPr>
            <p:cNvSpPr/>
            <p:nvPr/>
          </p:nvSpPr>
          <p:spPr>
            <a:xfrm>
              <a:off x="1177016" y="3779887"/>
              <a:ext cx="1314619" cy="1334333"/>
            </a:xfrm>
            <a:prstGeom prst="rect">
              <a:avLst/>
            </a:prstGeom>
            <a:solidFill>
              <a:srgbClr val="76B900">
                <a:alpha val="75000"/>
              </a:srgbClr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/>
                  <a:ea typeface="Trebuchet MS"/>
                  <a:cs typeface="Trebuchet MS"/>
                  <a:sym typeface="Trebuchet MS"/>
                </a:rPr>
                <a:t>GPU1</a:t>
              </a:r>
            </a:p>
          </p:txBody>
        </p:sp>
        <p:sp>
          <p:nvSpPr>
            <p:cNvPr id="7" name="Shape 165">
              <a:extLst>
                <a:ext uri="{FF2B5EF4-FFF2-40B4-BE49-F238E27FC236}">
                  <a16:creationId xmlns:a16="http://schemas.microsoft.com/office/drawing/2014/main" id="{98AC7FE1-0DF7-294F-88DD-B7A693ABC766}"/>
                </a:ext>
              </a:extLst>
            </p:cNvPr>
            <p:cNvSpPr/>
            <p:nvPr/>
          </p:nvSpPr>
          <p:spPr>
            <a:xfrm>
              <a:off x="2478174" y="3779887"/>
              <a:ext cx="1314619" cy="1334333"/>
            </a:xfrm>
            <a:prstGeom prst="rect">
              <a:avLst/>
            </a:prstGeom>
            <a:solidFill>
              <a:srgbClr val="505050">
                <a:alpha val="50000"/>
              </a:srgbClr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/>
                  <a:ea typeface="Trebuchet MS"/>
                  <a:cs typeface="Trebuchet MS"/>
                  <a:sym typeface="Trebuchet MS"/>
                </a:rPr>
                <a:t>GPU2</a:t>
              </a:r>
            </a:p>
          </p:txBody>
        </p:sp>
        <p:sp>
          <p:nvSpPr>
            <p:cNvPr id="8" name="Shape 166">
              <a:extLst>
                <a:ext uri="{FF2B5EF4-FFF2-40B4-BE49-F238E27FC236}">
                  <a16:creationId xmlns:a16="http://schemas.microsoft.com/office/drawing/2014/main" id="{596297B1-10F1-EB43-854A-B24ABBA836B0}"/>
                </a:ext>
              </a:extLst>
            </p:cNvPr>
            <p:cNvSpPr/>
            <p:nvPr/>
          </p:nvSpPr>
          <p:spPr>
            <a:xfrm>
              <a:off x="1177016" y="5114220"/>
              <a:ext cx="1314619" cy="1334333"/>
            </a:xfrm>
            <a:prstGeom prst="rect">
              <a:avLst/>
            </a:prstGeom>
            <a:solidFill>
              <a:srgbClr val="505050">
                <a:alpha val="50000"/>
              </a:srgbClr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/>
                  <a:ea typeface="Trebuchet MS"/>
                  <a:cs typeface="Trebuchet MS"/>
                  <a:sym typeface="Trebuchet MS"/>
                </a:rPr>
                <a:t>GPU3</a:t>
              </a:r>
            </a:p>
          </p:txBody>
        </p:sp>
        <p:sp>
          <p:nvSpPr>
            <p:cNvPr id="9" name="Shape 167">
              <a:extLst>
                <a:ext uri="{FF2B5EF4-FFF2-40B4-BE49-F238E27FC236}">
                  <a16:creationId xmlns:a16="http://schemas.microsoft.com/office/drawing/2014/main" id="{12996987-5375-6349-AC3B-9CDB447A1F11}"/>
                </a:ext>
              </a:extLst>
            </p:cNvPr>
            <p:cNvSpPr/>
            <p:nvPr/>
          </p:nvSpPr>
          <p:spPr>
            <a:xfrm>
              <a:off x="2478174" y="5114220"/>
              <a:ext cx="1314619" cy="1334333"/>
            </a:xfrm>
            <a:prstGeom prst="rect">
              <a:avLst/>
            </a:prstGeom>
            <a:solidFill>
              <a:srgbClr val="505050">
                <a:alpha val="50000"/>
              </a:srgbClr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/>
                  <a:ea typeface="Trebuchet MS"/>
                  <a:cs typeface="Trebuchet MS"/>
                  <a:sym typeface="Trebuchet MS"/>
                </a:rPr>
                <a:t>GPU4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021164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AF0AF6-1092-6046-9372-8599A02C77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450" y="179387"/>
            <a:ext cx="10801350" cy="1325563"/>
          </a:xfrm>
        </p:spPr>
        <p:txBody>
          <a:bodyPr/>
          <a:lstStyle/>
          <a:p>
            <a:r>
              <a:rPr lang="en-US" dirty="0"/>
              <a:t>Objectives For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A25354-4140-454E-AF99-35578B067A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4950"/>
            <a:ext cx="10515600" cy="503237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3200" dirty="0"/>
              <a:t>Challenges with Data Parallel Training</a:t>
            </a:r>
          </a:p>
          <a:p>
            <a:pPr>
              <a:lnSpc>
                <a:spcPct val="150000"/>
              </a:lnSpc>
            </a:pPr>
            <a:r>
              <a:rPr lang="en-US" sz="3200" dirty="0"/>
              <a:t>Model Parallelism</a:t>
            </a:r>
          </a:p>
          <a:p>
            <a:pPr>
              <a:lnSpc>
                <a:spcPct val="150000"/>
              </a:lnSpc>
            </a:pPr>
            <a:r>
              <a:rPr lang="en-US" sz="3200" dirty="0"/>
              <a:t>Pipeline Parallelism</a:t>
            </a:r>
          </a:p>
        </p:txBody>
      </p:sp>
    </p:spTree>
    <p:extLst>
      <p:ext uri="{BB962C8B-B14F-4D97-AF65-F5344CB8AC3E}">
        <p14:creationId xmlns:p14="http://schemas.microsoft.com/office/powerpoint/2010/main" val="13244637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6E9ED-7499-5547-833A-2E920D4923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Parallel and distributed training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D1CBF9-B8EC-CB4E-80BA-1F76C269BB2E}"/>
              </a:ext>
            </a:extLst>
          </p:cNvPr>
          <p:cNvSpPr txBox="1"/>
          <p:nvPr/>
        </p:nvSpPr>
        <p:spPr>
          <a:xfrm>
            <a:off x="688583" y="4595192"/>
            <a:ext cx="312925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Pros:</a:t>
            </a:r>
          </a:p>
          <a:p>
            <a:r>
              <a:rPr lang="en-US" sz="1600" b="1" dirty="0"/>
              <a:t>    </a:t>
            </a:r>
            <a:r>
              <a:rPr lang="en-US" sz="1600" dirty="0"/>
              <a:t>a.  Easy to realize</a:t>
            </a:r>
          </a:p>
          <a:p>
            <a:endParaRPr lang="en-US" sz="1600" dirty="0"/>
          </a:p>
          <a:p>
            <a:r>
              <a:rPr lang="en-US" sz="1600" b="1" dirty="0"/>
              <a:t>Cons:</a:t>
            </a:r>
          </a:p>
          <a:p>
            <a:r>
              <a:rPr lang="en-US" sz="1600" b="1" dirty="0"/>
              <a:t>    </a:t>
            </a:r>
            <a:r>
              <a:rPr lang="en-US" sz="1600" dirty="0"/>
              <a:t>a.  Not work for large models</a:t>
            </a:r>
          </a:p>
          <a:p>
            <a:r>
              <a:rPr lang="en-US" sz="1600" dirty="0"/>
              <a:t>    b.  High </a:t>
            </a:r>
            <a:r>
              <a:rPr lang="en-US" sz="1600" dirty="0" err="1"/>
              <a:t>allreduce</a:t>
            </a:r>
            <a:r>
              <a:rPr lang="en-US" sz="1600" dirty="0"/>
              <a:t> overhead</a:t>
            </a:r>
            <a:endParaRPr lang="en-CH" sz="16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A63E8CB-6D75-B641-B603-7DC23423BF82}"/>
              </a:ext>
            </a:extLst>
          </p:cNvPr>
          <p:cNvSpPr/>
          <p:nvPr/>
        </p:nvSpPr>
        <p:spPr>
          <a:xfrm>
            <a:off x="868603" y="1066800"/>
            <a:ext cx="22559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/>
              <a:t>Data parallelism</a:t>
            </a:r>
            <a:endParaRPr lang="en-CH" sz="24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1D7870-C8FF-3A45-9FDF-8ED9C09489AD}"/>
              </a:ext>
            </a:extLst>
          </p:cNvPr>
          <p:cNvSpPr txBox="1"/>
          <p:nvPr/>
        </p:nvSpPr>
        <p:spPr>
          <a:xfrm>
            <a:off x="4196719" y="3176972"/>
            <a:ext cx="410445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Pros:</a:t>
            </a:r>
          </a:p>
          <a:p>
            <a:r>
              <a:rPr lang="en-US" sz="1600" b="1" dirty="0"/>
              <a:t>    </a:t>
            </a:r>
            <a:r>
              <a:rPr lang="en-US" sz="1600" dirty="0"/>
              <a:t>a.  Make large model training feasible</a:t>
            </a:r>
          </a:p>
          <a:p>
            <a:r>
              <a:rPr lang="en-US" sz="1600" dirty="0"/>
              <a:t>    b.  No collective, only P2P</a:t>
            </a:r>
          </a:p>
          <a:p>
            <a:endParaRPr lang="en-US" sz="1600" dirty="0"/>
          </a:p>
          <a:p>
            <a:r>
              <a:rPr lang="en-US" sz="1600" b="1" dirty="0"/>
              <a:t>Cons:</a:t>
            </a:r>
          </a:p>
          <a:p>
            <a:r>
              <a:rPr lang="en-US" sz="1600" b="1" dirty="0"/>
              <a:t>    </a:t>
            </a:r>
            <a:r>
              <a:rPr lang="en-US" sz="1600" dirty="0"/>
              <a:t>a.  Bubbles in pipeline</a:t>
            </a:r>
          </a:p>
          <a:p>
            <a:r>
              <a:rPr lang="en-US" sz="1600" dirty="0"/>
              <a:t>    b.  Removing bubbles leads to stale weights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175A21F-5378-3C44-8225-6521712E1E6E}"/>
              </a:ext>
            </a:extLst>
          </p:cNvPr>
          <p:cNvSpPr/>
          <p:nvPr/>
        </p:nvSpPr>
        <p:spPr>
          <a:xfrm>
            <a:off x="4517163" y="1288865"/>
            <a:ext cx="26866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/>
              <a:t>Pipeline parallelism</a:t>
            </a:r>
            <a:endParaRPr lang="en-CH" sz="2400" b="1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F76E712-37B2-A248-9C83-28D15E37B2D8}"/>
              </a:ext>
            </a:extLst>
          </p:cNvPr>
          <p:cNvCxnSpPr>
            <a:cxnSpLocks/>
          </p:cNvCxnSpPr>
          <p:nvPr/>
        </p:nvCxnSpPr>
        <p:spPr>
          <a:xfrm>
            <a:off x="4036955" y="1087904"/>
            <a:ext cx="0" cy="5086144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C7125D2-2A13-224B-8898-D2EC190F92C1}"/>
              </a:ext>
            </a:extLst>
          </p:cNvPr>
          <p:cNvCxnSpPr>
            <a:cxnSpLocks/>
          </p:cNvCxnSpPr>
          <p:nvPr/>
        </p:nvCxnSpPr>
        <p:spPr>
          <a:xfrm>
            <a:off x="8031284" y="1087904"/>
            <a:ext cx="0" cy="5086144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F565CB2C-E021-7E48-BBEE-7ED39F8A91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15" y="1481361"/>
            <a:ext cx="3964506" cy="309067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2685289-F04D-C14C-B0BB-88DC423B6C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0715" y="1635902"/>
            <a:ext cx="3870569" cy="179309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7957C6E-740A-3741-A282-E4046769C826}"/>
              </a:ext>
            </a:extLst>
          </p:cNvPr>
          <p:cNvSpPr/>
          <p:nvPr/>
        </p:nvSpPr>
        <p:spPr>
          <a:xfrm>
            <a:off x="117552" y="6442364"/>
            <a:ext cx="2597939" cy="307777"/>
          </a:xfrm>
          <a:prstGeom prst="rect">
            <a:avLst/>
          </a:prstGeom>
          <a:ln w="9525">
            <a:solidFill>
              <a:schemeClr val="tx1"/>
            </a:solidFill>
            <a:prstDash val="dash"/>
          </a:ln>
        </p:spPr>
        <p:txBody>
          <a:bodyPr wrap="square">
            <a:spAutoFit/>
          </a:bodyPr>
          <a:lstStyle/>
          <a:p>
            <a:pPr hangingPunct="0">
              <a:buClrTx/>
              <a:defRPr/>
            </a:pPr>
            <a:r>
              <a:rPr lang="en-US" kern="1200" dirty="0"/>
              <a:t>Slide: Courtesy of </a:t>
            </a:r>
            <a:r>
              <a:rPr lang="en-US" kern="1200" dirty="0" err="1"/>
              <a:t>Shigang</a:t>
            </a:r>
            <a:r>
              <a:rPr lang="en-US" kern="1200" dirty="0"/>
              <a:t> Li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BB6C1DB-02CD-124A-BF5A-4C4D5995ACF1}"/>
              </a:ext>
            </a:extLst>
          </p:cNvPr>
          <p:cNvSpPr txBox="1"/>
          <p:nvPr/>
        </p:nvSpPr>
        <p:spPr>
          <a:xfrm>
            <a:off x="8443075" y="3208840"/>
            <a:ext cx="360164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Pros:</a:t>
            </a:r>
          </a:p>
          <a:p>
            <a:r>
              <a:rPr lang="en-US" sz="1600" b="1" dirty="0"/>
              <a:t>    </a:t>
            </a:r>
            <a:r>
              <a:rPr lang="en-US" sz="1600" dirty="0"/>
              <a:t>a.  Make large model training feasible</a:t>
            </a:r>
          </a:p>
          <a:p>
            <a:endParaRPr lang="en-US" sz="1600" dirty="0"/>
          </a:p>
          <a:p>
            <a:r>
              <a:rPr lang="en-US" sz="1600" b="1" dirty="0"/>
              <a:t>Cons:</a:t>
            </a:r>
          </a:p>
          <a:p>
            <a:r>
              <a:rPr lang="en-US" altLang="zh-CN" sz="1600" b="1" dirty="0"/>
              <a:t>    </a:t>
            </a:r>
            <a:r>
              <a:rPr lang="en-US" altLang="zh-CN" sz="1600" dirty="0"/>
              <a:t>b.  Communication for each operator (or each layer)</a:t>
            </a:r>
            <a:endParaRPr lang="en-CH" sz="16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CADDC00-7F44-E64A-B425-41645921D33E}"/>
              </a:ext>
            </a:extLst>
          </p:cNvPr>
          <p:cNvSpPr/>
          <p:nvPr/>
        </p:nvSpPr>
        <p:spPr>
          <a:xfrm>
            <a:off x="8780899" y="1332420"/>
            <a:ext cx="276550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/>
              <a:t>Model parallelism</a:t>
            </a:r>
            <a:endParaRPr lang="en-CH" sz="2400" b="1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9367BBA-8C1B-5B4B-8F2A-B3B93882A1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4204" y="1635902"/>
            <a:ext cx="4123066" cy="1428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6547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0A71A-4D02-3748-85FB-9F6CD063C1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Synchronous Data Parallelism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9A3A7E-D18D-2C4C-90AE-61040C9510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3958" y="1424636"/>
            <a:ext cx="4070850" cy="4351339"/>
          </a:xfrm>
        </p:spPr>
        <p:txBody>
          <a:bodyPr>
            <a:normAutofit/>
          </a:bodyPr>
          <a:lstStyle/>
          <a:p>
            <a:pPr>
              <a:buClrTx/>
              <a:defRPr/>
            </a:pPr>
            <a:r>
              <a:rPr lang="en-US" sz="2400" dirty="0">
                <a:solidFill>
                  <a:sysClr val="windowText" lastClr="000000"/>
                </a:solidFill>
                <a:latin typeface="Calibri"/>
              </a:rPr>
              <a:t>Compute the entire model on each processor</a:t>
            </a:r>
          </a:p>
          <a:p>
            <a:pPr>
              <a:buClrTx/>
              <a:defRPr/>
            </a:pPr>
            <a:r>
              <a:rPr lang="en-US" sz="2400" dirty="0">
                <a:solidFill>
                  <a:sysClr val="windowText" lastClr="000000"/>
                </a:solidFill>
                <a:latin typeface="Calibri"/>
              </a:rPr>
              <a:t>Distribute the batch evenly across each processor: </a:t>
            </a:r>
          </a:p>
          <a:p>
            <a:pPr lvl="1">
              <a:buClrTx/>
              <a:defRPr/>
            </a:pPr>
            <a:r>
              <a:rPr lang="en-US" dirty="0">
                <a:solidFill>
                  <a:sysClr val="windowText" lastClr="000000"/>
                </a:solidFill>
                <a:latin typeface="Calibri"/>
              </a:rPr>
              <a:t>1024 batch distributed over 16 PEs: 64 images per GPU</a:t>
            </a:r>
          </a:p>
          <a:p>
            <a:pPr>
              <a:buClrTx/>
              <a:defRPr/>
            </a:pPr>
            <a:r>
              <a:rPr lang="en-US" sz="2400" dirty="0">
                <a:solidFill>
                  <a:sysClr val="windowText" lastClr="000000"/>
                </a:solidFill>
                <a:latin typeface="Calibri"/>
              </a:rPr>
              <a:t>Communicate gradient updates through </a:t>
            </a:r>
            <a:r>
              <a:rPr lang="en-US" sz="2400" b="1" dirty="0" err="1">
                <a:solidFill>
                  <a:schemeClr val="accent5"/>
                </a:solidFill>
                <a:latin typeface="Calibri"/>
              </a:rPr>
              <a:t>allreduce</a:t>
            </a:r>
            <a:endParaRPr lang="en-US" sz="2400" b="1" dirty="0">
              <a:solidFill>
                <a:schemeClr val="accent5"/>
              </a:solidFill>
              <a:latin typeface="Calibri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F765740-5094-C747-9A96-BD1F0FBF9333}"/>
              </a:ext>
            </a:extLst>
          </p:cNvPr>
          <p:cNvSpPr txBox="1"/>
          <p:nvPr/>
        </p:nvSpPr>
        <p:spPr>
          <a:xfrm>
            <a:off x="7933314" y="1170396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en-US" sz="1800" kern="1200" dirty="0">
                <a:solidFill>
                  <a:prstClr val="black"/>
                </a:solidFill>
                <a:latin typeface="Arial" pitchFamily="-110" charset="0"/>
                <a:ea typeface="+mn-ea"/>
              </a:rPr>
              <a:t>1024</a:t>
            </a: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4E9848BF-D430-8B45-B655-0E9546EF37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76626" y="1224744"/>
            <a:ext cx="1977083" cy="573188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906C4C74-82C2-B140-BECB-0C4B2E1822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3314" y="1498192"/>
            <a:ext cx="770740" cy="483625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E1810E5F-DBDA-9347-BEAD-AB534E8EB0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902" r="75682" b="29282"/>
          <a:stretch/>
        </p:blipFill>
        <p:spPr>
          <a:xfrm>
            <a:off x="8057457" y="1596231"/>
            <a:ext cx="480784" cy="285545"/>
          </a:xfrm>
          <a:prstGeom prst="rect">
            <a:avLst/>
          </a:prstGeom>
        </p:spPr>
      </p:pic>
      <p:grpSp>
        <p:nvGrpSpPr>
          <p:cNvPr id="51" name="Group 50">
            <a:extLst>
              <a:ext uri="{FF2B5EF4-FFF2-40B4-BE49-F238E27FC236}">
                <a16:creationId xmlns:a16="http://schemas.microsoft.com/office/drawing/2014/main" id="{70F2D6C2-711E-BB4A-B8C5-CB332AEAA4BD}"/>
              </a:ext>
            </a:extLst>
          </p:cNvPr>
          <p:cNvGrpSpPr/>
          <p:nvPr/>
        </p:nvGrpSpPr>
        <p:grpSpPr>
          <a:xfrm>
            <a:off x="5035114" y="2183625"/>
            <a:ext cx="6269717" cy="4261044"/>
            <a:chOff x="886690" y="1803971"/>
            <a:chExt cx="9540419" cy="4756928"/>
          </a:xfrm>
        </p:grpSpPr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F054F96B-4459-3447-B4B8-92A2E9D65FCD}"/>
                </a:ext>
              </a:extLst>
            </p:cNvPr>
            <p:cNvGrpSpPr/>
            <p:nvPr/>
          </p:nvGrpSpPr>
          <p:grpSpPr>
            <a:xfrm>
              <a:off x="886690" y="1803971"/>
              <a:ext cx="1272240" cy="4723604"/>
              <a:chOff x="964223" y="1316978"/>
              <a:chExt cx="1272240" cy="4313712"/>
            </a:xfrm>
          </p:grpSpPr>
          <p:sp>
            <p:nvSpPr>
              <p:cNvPr id="76" name="Rounded Rectangle 75">
                <a:extLst>
                  <a:ext uri="{FF2B5EF4-FFF2-40B4-BE49-F238E27FC236}">
                    <a16:creationId xmlns:a16="http://schemas.microsoft.com/office/drawing/2014/main" id="{0545FB8C-2C3B-2D42-B85D-8E25BF4082CB}"/>
                  </a:ext>
                </a:extLst>
              </p:cNvPr>
              <p:cNvSpPr/>
              <p:nvPr/>
            </p:nvSpPr>
            <p:spPr>
              <a:xfrm>
                <a:off x="1002922" y="1316978"/>
                <a:ext cx="1233541" cy="4313712"/>
              </a:xfrm>
              <a:prstGeom prst="roundRect">
                <a:avLst/>
              </a:prstGeom>
              <a:solidFill>
                <a:srgbClr val="9BBB59">
                  <a:lumMod val="60000"/>
                  <a:lumOff val="40000"/>
                </a:srgbClr>
              </a:solidFill>
              <a:ln w="25400" cap="flat" cmpd="sng" algn="ctr">
                <a:solidFill>
                  <a:srgbClr val="9BBB59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GPU  1</a:t>
                </a:r>
              </a:p>
            </p:txBody>
          </p:sp>
          <p:sp>
            <p:nvSpPr>
              <p:cNvPr id="77" name="Down Arrow 76">
                <a:extLst>
                  <a:ext uri="{FF2B5EF4-FFF2-40B4-BE49-F238E27FC236}">
                    <a16:creationId xmlns:a16="http://schemas.microsoft.com/office/drawing/2014/main" id="{9485D618-437B-E141-A0F2-8E765B728553}"/>
                  </a:ext>
                </a:extLst>
              </p:cNvPr>
              <p:cNvSpPr/>
              <p:nvPr/>
            </p:nvSpPr>
            <p:spPr>
              <a:xfrm>
                <a:off x="1553302" y="1994889"/>
                <a:ext cx="499866" cy="2758573"/>
              </a:xfrm>
              <a:prstGeom prst="downArrow">
                <a:avLst/>
              </a:prstGeom>
              <a:solidFill>
                <a:srgbClr val="4F81BD"/>
              </a:solidFill>
              <a:ln w="38100" cap="flat" cmpd="sng" algn="ctr">
                <a:solidFill>
                  <a:srgbClr val="FFFFFF"/>
                </a:solidFill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pic>
            <p:nvPicPr>
              <p:cNvPr id="78" name="Picture 77">
                <a:extLst>
                  <a:ext uri="{FF2B5EF4-FFF2-40B4-BE49-F238E27FC236}">
                    <a16:creationId xmlns:a16="http://schemas.microsoft.com/office/drawing/2014/main" id="{710250A2-5B14-E34C-8FFD-D3CEDCB119B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51721"/>
              <a:stretch/>
            </p:blipFill>
            <p:spPr>
              <a:xfrm rot="5400000">
                <a:off x="323051" y="2807617"/>
                <a:ext cx="1943721" cy="661377"/>
              </a:xfrm>
              <a:prstGeom prst="rect">
                <a:avLst/>
              </a:prstGeom>
            </p:spPr>
          </p:pic>
          <p:sp>
            <p:nvSpPr>
              <p:cNvPr id="79" name="Can 78">
                <a:extLst>
                  <a:ext uri="{FF2B5EF4-FFF2-40B4-BE49-F238E27FC236}">
                    <a16:creationId xmlns:a16="http://schemas.microsoft.com/office/drawing/2014/main" id="{A66F1A45-0EDB-2243-A193-4FA0AE8808D3}"/>
                  </a:ext>
                </a:extLst>
              </p:cNvPr>
              <p:cNvSpPr/>
              <p:nvPr/>
            </p:nvSpPr>
            <p:spPr>
              <a:xfrm>
                <a:off x="1265382" y="1405283"/>
                <a:ext cx="632159" cy="544610"/>
              </a:xfrm>
              <a:prstGeom prst="can">
                <a:avLst/>
              </a:prstGeom>
              <a:solidFill>
                <a:srgbClr val="4F81BD"/>
              </a:solidFill>
              <a:ln w="25400" cap="flat" cmpd="sng" algn="ctr">
                <a:solidFill>
                  <a:srgbClr val="4F81BD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64</a:t>
                </a:r>
              </a:p>
            </p:txBody>
          </p:sp>
          <p:sp>
            <p:nvSpPr>
              <p:cNvPr id="80" name="Rounded Rectangle 79">
                <a:extLst>
                  <a:ext uri="{FF2B5EF4-FFF2-40B4-BE49-F238E27FC236}">
                    <a16:creationId xmlns:a16="http://schemas.microsoft.com/office/drawing/2014/main" id="{21B74632-E9B7-CE41-BF03-1CED720562DE}"/>
                  </a:ext>
                </a:extLst>
              </p:cNvPr>
              <p:cNvSpPr/>
              <p:nvPr/>
            </p:nvSpPr>
            <p:spPr>
              <a:xfrm rot="16200000">
                <a:off x="1325484" y="2386494"/>
                <a:ext cx="955502" cy="406543"/>
              </a:xfrm>
              <a:prstGeom prst="roundRect">
                <a:avLst/>
              </a:prstGeom>
              <a:solidFill>
                <a:srgbClr val="4F81BD"/>
              </a:solidFill>
              <a:ln w="25400" cap="flat" cmpd="sng" algn="ctr">
                <a:solidFill>
                  <a:srgbClr val="4F81BD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fprop</a:t>
                </a: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81" name="Rounded Rectangle 80">
                <a:extLst>
                  <a:ext uri="{FF2B5EF4-FFF2-40B4-BE49-F238E27FC236}">
                    <a16:creationId xmlns:a16="http://schemas.microsoft.com/office/drawing/2014/main" id="{A11C4AE1-360C-A247-AF4C-293529CF236D}"/>
                  </a:ext>
                </a:extLst>
              </p:cNvPr>
              <p:cNvSpPr/>
              <p:nvPr/>
            </p:nvSpPr>
            <p:spPr>
              <a:xfrm rot="16200000">
                <a:off x="1286405" y="3660737"/>
                <a:ext cx="1033660" cy="406543"/>
              </a:xfrm>
              <a:prstGeom prst="roundRect">
                <a:avLst/>
              </a:prstGeom>
              <a:solidFill>
                <a:srgbClr val="4F81BD"/>
              </a:solidFill>
              <a:ln w="25400" cap="flat" cmpd="sng" algn="ctr">
                <a:solidFill>
                  <a:srgbClr val="4F81BD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bprop</a:t>
                </a: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5D8F5731-1E4A-A747-B0BB-5B127FEED6CA}"/>
                </a:ext>
              </a:extLst>
            </p:cNvPr>
            <p:cNvGrpSpPr/>
            <p:nvPr/>
          </p:nvGrpSpPr>
          <p:grpSpPr>
            <a:xfrm>
              <a:off x="2551983" y="1816699"/>
              <a:ext cx="1272240" cy="4723604"/>
              <a:chOff x="964223" y="1316978"/>
              <a:chExt cx="1272240" cy="4313712"/>
            </a:xfrm>
          </p:grpSpPr>
          <p:sp>
            <p:nvSpPr>
              <p:cNvPr id="70" name="Rounded Rectangle 69">
                <a:extLst>
                  <a:ext uri="{FF2B5EF4-FFF2-40B4-BE49-F238E27FC236}">
                    <a16:creationId xmlns:a16="http://schemas.microsoft.com/office/drawing/2014/main" id="{22DFA883-6673-BE47-B0C3-A35F86AD8C91}"/>
                  </a:ext>
                </a:extLst>
              </p:cNvPr>
              <p:cNvSpPr/>
              <p:nvPr/>
            </p:nvSpPr>
            <p:spPr>
              <a:xfrm>
                <a:off x="1002922" y="1316978"/>
                <a:ext cx="1233541" cy="4313712"/>
              </a:xfrm>
              <a:prstGeom prst="roundRect">
                <a:avLst/>
              </a:prstGeom>
              <a:solidFill>
                <a:srgbClr val="9BBB59">
                  <a:lumMod val="60000"/>
                  <a:lumOff val="40000"/>
                </a:srgbClr>
              </a:solidFill>
              <a:ln w="25400" cap="flat" cmpd="sng" algn="ctr">
                <a:solidFill>
                  <a:srgbClr val="9BBB59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GPU  2</a:t>
                </a:r>
              </a:p>
            </p:txBody>
          </p:sp>
          <p:sp>
            <p:nvSpPr>
              <p:cNvPr id="71" name="Down Arrow 70">
                <a:extLst>
                  <a:ext uri="{FF2B5EF4-FFF2-40B4-BE49-F238E27FC236}">
                    <a16:creationId xmlns:a16="http://schemas.microsoft.com/office/drawing/2014/main" id="{CA84E2B4-C9A3-C44A-8CC2-72D66502FFB3}"/>
                  </a:ext>
                </a:extLst>
              </p:cNvPr>
              <p:cNvSpPr/>
              <p:nvPr/>
            </p:nvSpPr>
            <p:spPr>
              <a:xfrm>
                <a:off x="1553302" y="1994889"/>
                <a:ext cx="499866" cy="2746950"/>
              </a:xfrm>
              <a:prstGeom prst="downArrow">
                <a:avLst/>
              </a:prstGeom>
              <a:solidFill>
                <a:srgbClr val="4F81BD"/>
              </a:solidFill>
              <a:ln w="38100" cap="flat" cmpd="sng" algn="ctr">
                <a:solidFill>
                  <a:srgbClr val="FFFFFF"/>
                </a:solidFill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pic>
            <p:nvPicPr>
              <p:cNvPr id="72" name="Picture 71">
                <a:extLst>
                  <a:ext uri="{FF2B5EF4-FFF2-40B4-BE49-F238E27FC236}">
                    <a16:creationId xmlns:a16="http://schemas.microsoft.com/office/drawing/2014/main" id="{1DBC477E-861E-074E-A895-C11515634F8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51721"/>
              <a:stretch/>
            </p:blipFill>
            <p:spPr>
              <a:xfrm rot="5400000">
                <a:off x="323051" y="2807617"/>
                <a:ext cx="1943721" cy="661377"/>
              </a:xfrm>
              <a:prstGeom prst="rect">
                <a:avLst/>
              </a:prstGeom>
            </p:spPr>
          </p:pic>
          <p:sp>
            <p:nvSpPr>
              <p:cNvPr id="73" name="Can 72">
                <a:extLst>
                  <a:ext uri="{FF2B5EF4-FFF2-40B4-BE49-F238E27FC236}">
                    <a16:creationId xmlns:a16="http://schemas.microsoft.com/office/drawing/2014/main" id="{0532A76C-D8EF-5C4E-9AC0-366EF8110A43}"/>
                  </a:ext>
                </a:extLst>
              </p:cNvPr>
              <p:cNvSpPr/>
              <p:nvPr/>
            </p:nvSpPr>
            <p:spPr>
              <a:xfrm>
                <a:off x="1265382" y="1405283"/>
                <a:ext cx="632159" cy="544610"/>
              </a:xfrm>
              <a:prstGeom prst="can">
                <a:avLst/>
              </a:prstGeom>
              <a:solidFill>
                <a:srgbClr val="4F81BD"/>
              </a:solidFill>
              <a:ln w="25400" cap="flat" cmpd="sng" algn="ctr">
                <a:solidFill>
                  <a:srgbClr val="4F81BD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64</a:t>
                </a:r>
              </a:p>
            </p:txBody>
          </p:sp>
          <p:sp>
            <p:nvSpPr>
              <p:cNvPr id="74" name="Rounded Rectangle 73">
                <a:extLst>
                  <a:ext uri="{FF2B5EF4-FFF2-40B4-BE49-F238E27FC236}">
                    <a16:creationId xmlns:a16="http://schemas.microsoft.com/office/drawing/2014/main" id="{04BD1EF7-A057-F144-9F35-3349F0347716}"/>
                  </a:ext>
                </a:extLst>
              </p:cNvPr>
              <p:cNvSpPr/>
              <p:nvPr/>
            </p:nvSpPr>
            <p:spPr>
              <a:xfrm rot="16200000">
                <a:off x="1325484" y="2386494"/>
                <a:ext cx="955502" cy="406543"/>
              </a:xfrm>
              <a:prstGeom prst="roundRect">
                <a:avLst/>
              </a:prstGeom>
              <a:solidFill>
                <a:srgbClr val="4F81BD"/>
              </a:solidFill>
              <a:ln w="25400" cap="flat" cmpd="sng" algn="ctr">
                <a:solidFill>
                  <a:srgbClr val="4F81BD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fprop</a:t>
                </a: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75" name="Rounded Rectangle 74">
                <a:extLst>
                  <a:ext uri="{FF2B5EF4-FFF2-40B4-BE49-F238E27FC236}">
                    <a16:creationId xmlns:a16="http://schemas.microsoft.com/office/drawing/2014/main" id="{6E2F1ECC-CBFA-0F4B-A8EB-8E1CE8E11307}"/>
                  </a:ext>
                </a:extLst>
              </p:cNvPr>
              <p:cNvSpPr/>
              <p:nvPr/>
            </p:nvSpPr>
            <p:spPr>
              <a:xfrm rot="16200000">
                <a:off x="1286405" y="3660737"/>
                <a:ext cx="1033660" cy="406543"/>
              </a:xfrm>
              <a:prstGeom prst="roundRect">
                <a:avLst/>
              </a:prstGeom>
              <a:solidFill>
                <a:srgbClr val="4F81BD"/>
              </a:solidFill>
              <a:ln w="25400" cap="flat" cmpd="sng" algn="ctr">
                <a:solidFill>
                  <a:srgbClr val="4F81BD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bprop</a:t>
                </a: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56EFC2C4-9B0F-424A-AA09-17207E55C1D1}"/>
                </a:ext>
              </a:extLst>
            </p:cNvPr>
            <p:cNvGrpSpPr/>
            <p:nvPr/>
          </p:nvGrpSpPr>
          <p:grpSpPr>
            <a:xfrm>
              <a:off x="4254500" y="1837295"/>
              <a:ext cx="1272240" cy="4723604"/>
              <a:chOff x="964223" y="1316978"/>
              <a:chExt cx="1272240" cy="4313712"/>
            </a:xfrm>
          </p:grpSpPr>
          <p:sp>
            <p:nvSpPr>
              <p:cNvPr id="64" name="Rounded Rectangle 63">
                <a:extLst>
                  <a:ext uri="{FF2B5EF4-FFF2-40B4-BE49-F238E27FC236}">
                    <a16:creationId xmlns:a16="http://schemas.microsoft.com/office/drawing/2014/main" id="{55A9EF62-2B7D-064E-9430-BC1B546CB5DD}"/>
                  </a:ext>
                </a:extLst>
              </p:cNvPr>
              <p:cNvSpPr/>
              <p:nvPr/>
            </p:nvSpPr>
            <p:spPr>
              <a:xfrm>
                <a:off x="1002922" y="1316978"/>
                <a:ext cx="1233541" cy="4313712"/>
              </a:xfrm>
              <a:prstGeom prst="roundRect">
                <a:avLst/>
              </a:prstGeom>
              <a:solidFill>
                <a:srgbClr val="9BBB59">
                  <a:lumMod val="60000"/>
                  <a:lumOff val="40000"/>
                </a:srgbClr>
              </a:solidFill>
              <a:ln w="25400" cap="flat" cmpd="sng" algn="ctr">
                <a:solidFill>
                  <a:srgbClr val="9BBB59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GPU  3</a:t>
                </a:r>
              </a:p>
            </p:txBody>
          </p:sp>
          <p:sp>
            <p:nvSpPr>
              <p:cNvPr id="65" name="Down Arrow 64">
                <a:extLst>
                  <a:ext uri="{FF2B5EF4-FFF2-40B4-BE49-F238E27FC236}">
                    <a16:creationId xmlns:a16="http://schemas.microsoft.com/office/drawing/2014/main" id="{2C0B8795-65B0-3E42-9694-ED92E3B0E11D}"/>
                  </a:ext>
                </a:extLst>
              </p:cNvPr>
              <p:cNvSpPr/>
              <p:nvPr/>
            </p:nvSpPr>
            <p:spPr>
              <a:xfrm>
                <a:off x="1553302" y="1994889"/>
                <a:ext cx="499866" cy="2746950"/>
              </a:xfrm>
              <a:prstGeom prst="downArrow">
                <a:avLst/>
              </a:prstGeom>
              <a:solidFill>
                <a:srgbClr val="4F81BD"/>
              </a:solidFill>
              <a:ln w="38100" cap="flat" cmpd="sng" algn="ctr">
                <a:solidFill>
                  <a:srgbClr val="FFFFFF"/>
                </a:solidFill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pic>
            <p:nvPicPr>
              <p:cNvPr id="66" name="Picture 65">
                <a:extLst>
                  <a:ext uri="{FF2B5EF4-FFF2-40B4-BE49-F238E27FC236}">
                    <a16:creationId xmlns:a16="http://schemas.microsoft.com/office/drawing/2014/main" id="{00031D34-74C4-1344-B811-A3E0A462DB2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51721"/>
              <a:stretch/>
            </p:blipFill>
            <p:spPr>
              <a:xfrm rot="5400000">
                <a:off x="323051" y="2807617"/>
                <a:ext cx="1943721" cy="661377"/>
              </a:xfrm>
              <a:prstGeom prst="rect">
                <a:avLst/>
              </a:prstGeom>
            </p:spPr>
          </p:pic>
          <p:sp>
            <p:nvSpPr>
              <p:cNvPr id="67" name="Can 66">
                <a:extLst>
                  <a:ext uri="{FF2B5EF4-FFF2-40B4-BE49-F238E27FC236}">
                    <a16:creationId xmlns:a16="http://schemas.microsoft.com/office/drawing/2014/main" id="{F6F23C66-D01D-0A48-BD8D-6619AD209D35}"/>
                  </a:ext>
                </a:extLst>
              </p:cNvPr>
              <p:cNvSpPr/>
              <p:nvPr/>
            </p:nvSpPr>
            <p:spPr>
              <a:xfrm>
                <a:off x="1265382" y="1405283"/>
                <a:ext cx="632159" cy="544610"/>
              </a:xfrm>
              <a:prstGeom prst="can">
                <a:avLst/>
              </a:prstGeom>
              <a:solidFill>
                <a:srgbClr val="4F81BD"/>
              </a:solidFill>
              <a:ln w="25400" cap="flat" cmpd="sng" algn="ctr">
                <a:solidFill>
                  <a:srgbClr val="4F81BD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64</a:t>
                </a:r>
              </a:p>
            </p:txBody>
          </p:sp>
          <p:sp>
            <p:nvSpPr>
              <p:cNvPr id="68" name="Rounded Rectangle 67">
                <a:extLst>
                  <a:ext uri="{FF2B5EF4-FFF2-40B4-BE49-F238E27FC236}">
                    <a16:creationId xmlns:a16="http://schemas.microsoft.com/office/drawing/2014/main" id="{20BB91C1-58AB-AC41-8CE6-B5B70FFC76E6}"/>
                  </a:ext>
                </a:extLst>
              </p:cNvPr>
              <p:cNvSpPr/>
              <p:nvPr/>
            </p:nvSpPr>
            <p:spPr>
              <a:xfrm rot="16200000">
                <a:off x="1325484" y="2386494"/>
                <a:ext cx="955502" cy="406543"/>
              </a:xfrm>
              <a:prstGeom prst="roundRect">
                <a:avLst/>
              </a:prstGeom>
              <a:solidFill>
                <a:srgbClr val="4F81BD"/>
              </a:solidFill>
              <a:ln w="25400" cap="flat" cmpd="sng" algn="ctr">
                <a:solidFill>
                  <a:srgbClr val="4F81BD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fprop</a:t>
                </a: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69" name="Rounded Rectangle 68">
                <a:extLst>
                  <a:ext uri="{FF2B5EF4-FFF2-40B4-BE49-F238E27FC236}">
                    <a16:creationId xmlns:a16="http://schemas.microsoft.com/office/drawing/2014/main" id="{B014CB2B-7459-1941-9921-C118CA0D7B21}"/>
                  </a:ext>
                </a:extLst>
              </p:cNvPr>
              <p:cNvSpPr/>
              <p:nvPr/>
            </p:nvSpPr>
            <p:spPr>
              <a:xfrm rot="16200000">
                <a:off x="1286405" y="3660737"/>
                <a:ext cx="1033660" cy="406543"/>
              </a:xfrm>
              <a:prstGeom prst="roundRect">
                <a:avLst/>
              </a:prstGeom>
              <a:solidFill>
                <a:srgbClr val="4F81BD"/>
              </a:solidFill>
              <a:ln w="25400" cap="flat" cmpd="sng" algn="ctr">
                <a:solidFill>
                  <a:srgbClr val="4F81BD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bprop</a:t>
                </a: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AB9E0090-442D-374E-A5C5-7A5EE66517A2}"/>
                </a:ext>
              </a:extLst>
            </p:cNvPr>
            <p:cNvSpPr txBox="1"/>
            <p:nvPr/>
          </p:nvSpPr>
          <p:spPr>
            <a:xfrm>
              <a:off x="6770959" y="3491211"/>
              <a:ext cx="56984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… </a:t>
              </a:r>
            </a:p>
          </p:txBody>
        </p: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3AE9A296-D078-A341-9185-98F537E214D8}"/>
                </a:ext>
              </a:extLst>
            </p:cNvPr>
            <p:cNvGrpSpPr/>
            <p:nvPr/>
          </p:nvGrpSpPr>
          <p:grpSpPr>
            <a:xfrm>
              <a:off x="9154869" y="1816699"/>
              <a:ext cx="1272240" cy="4723604"/>
              <a:chOff x="964223" y="1316978"/>
              <a:chExt cx="1272240" cy="4313712"/>
            </a:xfrm>
          </p:grpSpPr>
          <p:sp>
            <p:nvSpPr>
              <p:cNvPr id="58" name="Rounded Rectangle 57">
                <a:extLst>
                  <a:ext uri="{FF2B5EF4-FFF2-40B4-BE49-F238E27FC236}">
                    <a16:creationId xmlns:a16="http://schemas.microsoft.com/office/drawing/2014/main" id="{BFBBFC40-9B82-304D-99D5-19D8CDA34FF2}"/>
                  </a:ext>
                </a:extLst>
              </p:cNvPr>
              <p:cNvSpPr/>
              <p:nvPr/>
            </p:nvSpPr>
            <p:spPr>
              <a:xfrm>
                <a:off x="1002922" y="1316978"/>
                <a:ext cx="1233541" cy="4313712"/>
              </a:xfrm>
              <a:prstGeom prst="roundRect">
                <a:avLst/>
              </a:prstGeom>
              <a:solidFill>
                <a:srgbClr val="9BBB59">
                  <a:lumMod val="60000"/>
                  <a:lumOff val="40000"/>
                </a:srgbClr>
              </a:solidFill>
              <a:ln w="25400" cap="flat" cmpd="sng" algn="ctr">
                <a:solidFill>
                  <a:srgbClr val="9BBB59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GPU  16</a:t>
                </a:r>
              </a:p>
            </p:txBody>
          </p:sp>
          <p:sp>
            <p:nvSpPr>
              <p:cNvPr id="59" name="Down Arrow 58">
                <a:extLst>
                  <a:ext uri="{FF2B5EF4-FFF2-40B4-BE49-F238E27FC236}">
                    <a16:creationId xmlns:a16="http://schemas.microsoft.com/office/drawing/2014/main" id="{676F5B55-27E9-9B4F-9BA9-9F644C751042}"/>
                  </a:ext>
                </a:extLst>
              </p:cNvPr>
              <p:cNvSpPr/>
              <p:nvPr/>
            </p:nvSpPr>
            <p:spPr>
              <a:xfrm>
                <a:off x="1553302" y="1994889"/>
                <a:ext cx="499866" cy="2746950"/>
              </a:xfrm>
              <a:prstGeom prst="downArrow">
                <a:avLst/>
              </a:prstGeom>
              <a:solidFill>
                <a:srgbClr val="4F81BD"/>
              </a:solidFill>
              <a:ln w="38100" cap="flat" cmpd="sng" algn="ctr">
                <a:solidFill>
                  <a:srgbClr val="FFFFFF"/>
                </a:solidFill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pic>
            <p:nvPicPr>
              <p:cNvPr id="60" name="Picture 59">
                <a:extLst>
                  <a:ext uri="{FF2B5EF4-FFF2-40B4-BE49-F238E27FC236}">
                    <a16:creationId xmlns:a16="http://schemas.microsoft.com/office/drawing/2014/main" id="{A78247D6-8FBD-0240-AA25-6AFCC9F5A0C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51721"/>
              <a:stretch/>
            </p:blipFill>
            <p:spPr>
              <a:xfrm rot="5400000">
                <a:off x="323051" y="2807617"/>
                <a:ext cx="1943721" cy="661377"/>
              </a:xfrm>
              <a:prstGeom prst="rect">
                <a:avLst/>
              </a:prstGeom>
            </p:spPr>
          </p:pic>
          <p:sp>
            <p:nvSpPr>
              <p:cNvPr id="61" name="Can 60">
                <a:extLst>
                  <a:ext uri="{FF2B5EF4-FFF2-40B4-BE49-F238E27FC236}">
                    <a16:creationId xmlns:a16="http://schemas.microsoft.com/office/drawing/2014/main" id="{58C58B64-0BCE-0E45-9CA2-01D8C6028490}"/>
                  </a:ext>
                </a:extLst>
              </p:cNvPr>
              <p:cNvSpPr/>
              <p:nvPr/>
            </p:nvSpPr>
            <p:spPr>
              <a:xfrm>
                <a:off x="1265382" y="1405283"/>
                <a:ext cx="632159" cy="544610"/>
              </a:xfrm>
              <a:prstGeom prst="can">
                <a:avLst/>
              </a:prstGeom>
              <a:solidFill>
                <a:srgbClr val="4F81BD"/>
              </a:solidFill>
              <a:ln w="25400" cap="flat" cmpd="sng" algn="ctr">
                <a:solidFill>
                  <a:srgbClr val="4F81BD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64</a:t>
                </a:r>
              </a:p>
            </p:txBody>
          </p:sp>
          <p:sp>
            <p:nvSpPr>
              <p:cNvPr id="62" name="Rounded Rectangle 61">
                <a:extLst>
                  <a:ext uri="{FF2B5EF4-FFF2-40B4-BE49-F238E27FC236}">
                    <a16:creationId xmlns:a16="http://schemas.microsoft.com/office/drawing/2014/main" id="{20DC5785-38D8-A745-87EA-692390548337}"/>
                  </a:ext>
                </a:extLst>
              </p:cNvPr>
              <p:cNvSpPr/>
              <p:nvPr/>
            </p:nvSpPr>
            <p:spPr>
              <a:xfrm rot="16200000">
                <a:off x="1325484" y="2386494"/>
                <a:ext cx="955502" cy="406543"/>
              </a:xfrm>
              <a:prstGeom prst="roundRect">
                <a:avLst/>
              </a:prstGeom>
              <a:solidFill>
                <a:srgbClr val="4F81BD"/>
              </a:solidFill>
              <a:ln w="25400" cap="flat" cmpd="sng" algn="ctr">
                <a:solidFill>
                  <a:srgbClr val="4F81BD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fprop</a:t>
                </a: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63" name="Rounded Rectangle 62">
                <a:extLst>
                  <a:ext uri="{FF2B5EF4-FFF2-40B4-BE49-F238E27FC236}">
                    <a16:creationId xmlns:a16="http://schemas.microsoft.com/office/drawing/2014/main" id="{B55D2E20-27E8-DC4B-86D5-A808857CDCB4}"/>
                  </a:ext>
                </a:extLst>
              </p:cNvPr>
              <p:cNvSpPr/>
              <p:nvPr/>
            </p:nvSpPr>
            <p:spPr>
              <a:xfrm rot="16200000">
                <a:off x="1286405" y="3660737"/>
                <a:ext cx="1033660" cy="406543"/>
              </a:xfrm>
              <a:prstGeom prst="roundRect">
                <a:avLst/>
              </a:prstGeom>
              <a:solidFill>
                <a:srgbClr val="4F81BD"/>
              </a:solidFill>
              <a:ln w="25400" cap="flat" cmpd="sng" algn="ctr">
                <a:solidFill>
                  <a:srgbClr val="4F81BD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bprop</a:t>
                </a: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sp>
          <p:nvSpPr>
            <p:cNvPr id="57" name="Rounded Rectangle 56">
              <a:extLst>
                <a:ext uri="{FF2B5EF4-FFF2-40B4-BE49-F238E27FC236}">
                  <a16:creationId xmlns:a16="http://schemas.microsoft.com/office/drawing/2014/main" id="{0B320442-1D34-B74F-8CFA-2B941073484F}"/>
                </a:ext>
              </a:extLst>
            </p:cNvPr>
            <p:cNvSpPr/>
            <p:nvPr/>
          </p:nvSpPr>
          <p:spPr>
            <a:xfrm>
              <a:off x="1003122" y="5629932"/>
              <a:ext cx="9332369" cy="325644"/>
            </a:xfrm>
            <a:prstGeom prst="roundRect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MPI ALLREDUCE</a:t>
              </a:r>
            </a:p>
          </p:txBody>
        </p:sp>
      </p:grp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5FC29F22-2C9E-6E4A-82D0-AC182B6F4B2D}"/>
              </a:ext>
            </a:extLst>
          </p:cNvPr>
          <p:cNvCxnSpPr>
            <a:cxnSpLocks/>
            <a:stCxn id="49" idx="1"/>
            <a:endCxn id="79" idx="1"/>
          </p:cNvCxnSpPr>
          <p:nvPr/>
        </p:nvCxnSpPr>
        <p:spPr>
          <a:xfrm flipH="1">
            <a:off x="5440747" y="1740005"/>
            <a:ext cx="2492567" cy="530236"/>
          </a:xfrm>
          <a:prstGeom prst="straightConnector1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07190844-047A-D344-A641-3EDBCBAC48F8}"/>
              </a:ext>
            </a:extLst>
          </p:cNvPr>
          <p:cNvCxnSpPr>
            <a:cxnSpLocks/>
            <a:stCxn id="49" idx="1"/>
            <a:endCxn id="73" idx="1"/>
          </p:cNvCxnSpPr>
          <p:nvPr/>
        </p:nvCxnSpPr>
        <p:spPr>
          <a:xfrm flipH="1">
            <a:off x="6535135" y="1740005"/>
            <a:ext cx="1398179" cy="541637"/>
          </a:xfrm>
          <a:prstGeom prst="straightConnector1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70BC0E6C-9AB3-814F-BB5E-889E823A89A5}"/>
              </a:ext>
            </a:extLst>
          </p:cNvPr>
          <p:cNvCxnSpPr>
            <a:cxnSpLocks/>
            <a:stCxn id="49" idx="1"/>
            <a:endCxn id="67" idx="1"/>
          </p:cNvCxnSpPr>
          <p:nvPr/>
        </p:nvCxnSpPr>
        <p:spPr>
          <a:xfrm flipH="1">
            <a:off x="7653985" y="1740005"/>
            <a:ext cx="279329" cy="560086"/>
          </a:xfrm>
          <a:prstGeom prst="straightConnector1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460B86C8-818C-2940-91CA-93E305CC40D7}"/>
              </a:ext>
            </a:extLst>
          </p:cNvPr>
          <p:cNvCxnSpPr>
            <a:cxnSpLocks/>
            <a:stCxn id="49" idx="3"/>
            <a:endCxn id="61" idx="1"/>
          </p:cNvCxnSpPr>
          <p:nvPr/>
        </p:nvCxnSpPr>
        <p:spPr>
          <a:xfrm>
            <a:off x="8704054" y="1740005"/>
            <a:ext cx="2170327" cy="541637"/>
          </a:xfrm>
          <a:prstGeom prst="straightConnector1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pic>
        <p:nvPicPr>
          <p:cNvPr id="45" name="Picture 44">
            <a:extLst>
              <a:ext uri="{FF2B5EF4-FFF2-40B4-BE49-F238E27FC236}">
                <a16:creationId xmlns:a16="http://schemas.microsoft.com/office/drawing/2014/main" id="{3D9FA307-6274-924B-9B90-B918AB1F3C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5707" y="5572060"/>
            <a:ext cx="4474719" cy="1160113"/>
          </a:xfrm>
          <a:prstGeom prst="rect">
            <a:avLst/>
          </a:pr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BBF66952-5FB7-C244-A61D-B9D835E0AA74}"/>
              </a:ext>
            </a:extLst>
          </p:cNvPr>
          <p:cNvSpPr/>
          <p:nvPr/>
        </p:nvSpPr>
        <p:spPr>
          <a:xfrm>
            <a:off x="2861554" y="5420075"/>
            <a:ext cx="774916" cy="1437925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7694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Rounded Rectangle 95">
            <a:extLst>
              <a:ext uri="{FF2B5EF4-FFF2-40B4-BE49-F238E27FC236}">
                <a16:creationId xmlns:a16="http://schemas.microsoft.com/office/drawing/2014/main" id="{CB943429-5B11-4D46-BC2C-812B4C2EADF4}"/>
              </a:ext>
            </a:extLst>
          </p:cNvPr>
          <p:cNvSpPr/>
          <p:nvPr/>
        </p:nvSpPr>
        <p:spPr>
          <a:xfrm>
            <a:off x="3366721" y="2977687"/>
            <a:ext cx="2757399" cy="1861637"/>
          </a:xfrm>
          <a:prstGeom prst="roundRect">
            <a:avLst/>
          </a:prstGeom>
          <a:solidFill>
            <a:srgbClr val="9BBB59">
              <a:lumMod val="60000"/>
              <a:lumOff val="40000"/>
            </a:srgbClr>
          </a:solidFill>
          <a:ln w="25400" cap="flat" cmpd="sng" algn="ctr">
            <a:solidFill>
              <a:srgbClr val="9BBB59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b="1" dirty="0">
              <a:solidFill>
                <a:srgbClr val="FFFFFF"/>
              </a:solidFill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b="1" dirty="0">
              <a:solidFill>
                <a:srgbClr val="FFFFFF"/>
              </a:solidFill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b="1" dirty="0">
              <a:solidFill>
                <a:srgbClr val="FFFFFF"/>
              </a:solidFill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b="1" dirty="0">
              <a:solidFill>
                <a:srgbClr val="FFFFFF"/>
              </a:solidFill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b="1" dirty="0">
              <a:solidFill>
                <a:srgbClr val="FFFFFF"/>
              </a:solidFill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dirty="0">
                <a:solidFill>
                  <a:srgbClr val="FFFFFF"/>
                </a:solidFill>
                <a:ea typeface="+mn-ea"/>
                <a:cs typeface="+mn-cs"/>
              </a:rPr>
              <a:t>GPU 2</a:t>
            </a:r>
            <a:endParaRPr kumimoji="0" lang="en-US" sz="20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97" name="Rounded Rectangle 96">
            <a:extLst>
              <a:ext uri="{FF2B5EF4-FFF2-40B4-BE49-F238E27FC236}">
                <a16:creationId xmlns:a16="http://schemas.microsoft.com/office/drawing/2014/main" id="{EC35FFF8-0947-AD4E-A086-C200D2E9B620}"/>
              </a:ext>
            </a:extLst>
          </p:cNvPr>
          <p:cNvSpPr/>
          <p:nvPr/>
        </p:nvSpPr>
        <p:spPr>
          <a:xfrm>
            <a:off x="6303309" y="2993840"/>
            <a:ext cx="2757399" cy="1861637"/>
          </a:xfrm>
          <a:prstGeom prst="roundRect">
            <a:avLst/>
          </a:prstGeom>
          <a:solidFill>
            <a:srgbClr val="9BBB59">
              <a:lumMod val="60000"/>
              <a:lumOff val="40000"/>
            </a:srgbClr>
          </a:solidFill>
          <a:ln w="25400" cap="flat" cmpd="sng" algn="ctr">
            <a:solidFill>
              <a:srgbClr val="9BBB59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b="1" dirty="0">
              <a:solidFill>
                <a:srgbClr val="FFFFFF"/>
              </a:solidFill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b="1" dirty="0">
              <a:solidFill>
                <a:srgbClr val="FFFFFF"/>
              </a:solidFill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b="1" dirty="0">
              <a:solidFill>
                <a:srgbClr val="FFFFFF"/>
              </a:solidFill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b="1" dirty="0">
              <a:solidFill>
                <a:srgbClr val="FFFFFF"/>
              </a:solidFill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b="1" dirty="0">
              <a:solidFill>
                <a:srgbClr val="FFFFFF"/>
              </a:solidFill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dirty="0">
                <a:solidFill>
                  <a:srgbClr val="FFFFFF"/>
                </a:solidFill>
                <a:ea typeface="+mn-ea"/>
                <a:cs typeface="+mn-cs"/>
              </a:rPr>
              <a:t>GPU 3</a:t>
            </a:r>
            <a:endParaRPr kumimoji="0" lang="en-US" sz="20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98" name="Rounded Rectangle 97">
            <a:extLst>
              <a:ext uri="{FF2B5EF4-FFF2-40B4-BE49-F238E27FC236}">
                <a16:creationId xmlns:a16="http://schemas.microsoft.com/office/drawing/2014/main" id="{C5205BE6-7F8E-AF4B-B9EF-BC583D017415}"/>
              </a:ext>
            </a:extLst>
          </p:cNvPr>
          <p:cNvSpPr/>
          <p:nvPr/>
        </p:nvSpPr>
        <p:spPr>
          <a:xfrm>
            <a:off x="9203244" y="2993840"/>
            <a:ext cx="2757399" cy="1861637"/>
          </a:xfrm>
          <a:prstGeom prst="roundRect">
            <a:avLst/>
          </a:prstGeom>
          <a:solidFill>
            <a:srgbClr val="9BBB59">
              <a:lumMod val="60000"/>
              <a:lumOff val="40000"/>
            </a:srgbClr>
          </a:solidFill>
          <a:ln w="25400" cap="flat" cmpd="sng" algn="ctr">
            <a:solidFill>
              <a:srgbClr val="9BBB59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b="1" dirty="0">
              <a:solidFill>
                <a:srgbClr val="FFFFFF"/>
              </a:solidFill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b="1" dirty="0">
              <a:solidFill>
                <a:srgbClr val="FFFFFF"/>
              </a:solidFill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b="1" dirty="0">
              <a:solidFill>
                <a:srgbClr val="FFFFFF"/>
              </a:solidFill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b="1" dirty="0">
              <a:solidFill>
                <a:srgbClr val="FFFFFF"/>
              </a:solidFill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b="1" dirty="0">
              <a:solidFill>
                <a:srgbClr val="FFFFFF"/>
              </a:solidFill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dirty="0">
                <a:solidFill>
                  <a:srgbClr val="FFFFFF"/>
                </a:solidFill>
                <a:ea typeface="+mn-ea"/>
                <a:cs typeface="+mn-cs"/>
              </a:rPr>
              <a:t>GPU 4</a:t>
            </a:r>
            <a:endParaRPr kumimoji="0" lang="en-US" sz="20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40A71A-4D02-3748-85FB-9F6CD063C1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450" y="320676"/>
            <a:ext cx="10801350" cy="885138"/>
          </a:xfrm>
        </p:spPr>
        <p:txBody>
          <a:bodyPr/>
          <a:lstStyle/>
          <a:p>
            <a:r>
              <a:rPr lang="en-US" dirty="0"/>
              <a:t>All Reduce</a:t>
            </a:r>
          </a:p>
        </p:txBody>
      </p: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5FC29F22-2C9E-6E4A-82D0-AC182B6F4B2D}"/>
              </a:ext>
            </a:extLst>
          </p:cNvPr>
          <p:cNvCxnSpPr>
            <a:cxnSpLocks/>
            <a:stCxn id="46" idx="2"/>
            <a:endCxn id="86" idx="0"/>
          </p:cNvCxnSpPr>
          <p:nvPr/>
        </p:nvCxnSpPr>
        <p:spPr>
          <a:xfrm flipH="1">
            <a:off x="1882776" y="2423917"/>
            <a:ext cx="4709169" cy="530511"/>
          </a:xfrm>
          <a:prstGeom prst="straightConnector1">
            <a:avLst/>
          </a:prstGeom>
          <a:noFill/>
          <a:ln w="38100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07190844-047A-D344-A641-3EDBCBAC48F8}"/>
              </a:ext>
            </a:extLst>
          </p:cNvPr>
          <p:cNvCxnSpPr>
            <a:cxnSpLocks/>
            <a:stCxn id="46" idx="2"/>
            <a:endCxn id="96" idx="0"/>
          </p:cNvCxnSpPr>
          <p:nvPr/>
        </p:nvCxnSpPr>
        <p:spPr>
          <a:xfrm flipH="1">
            <a:off x="4745421" y="2423917"/>
            <a:ext cx="1846524" cy="553770"/>
          </a:xfrm>
          <a:prstGeom prst="straightConnector1">
            <a:avLst/>
          </a:prstGeom>
          <a:noFill/>
          <a:ln w="38100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70BC0E6C-9AB3-814F-BB5E-889E823A89A5}"/>
              </a:ext>
            </a:extLst>
          </p:cNvPr>
          <p:cNvCxnSpPr>
            <a:cxnSpLocks/>
            <a:stCxn id="46" idx="2"/>
            <a:endCxn id="97" idx="0"/>
          </p:cNvCxnSpPr>
          <p:nvPr/>
        </p:nvCxnSpPr>
        <p:spPr>
          <a:xfrm>
            <a:off x="6591945" y="2423917"/>
            <a:ext cx="1090064" cy="569923"/>
          </a:xfrm>
          <a:prstGeom prst="straightConnector1">
            <a:avLst/>
          </a:prstGeom>
          <a:noFill/>
          <a:ln w="38100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460B86C8-818C-2940-91CA-93E305CC40D7}"/>
              </a:ext>
            </a:extLst>
          </p:cNvPr>
          <p:cNvCxnSpPr>
            <a:cxnSpLocks/>
            <a:stCxn id="46" idx="2"/>
            <a:endCxn id="98" idx="0"/>
          </p:cNvCxnSpPr>
          <p:nvPr/>
        </p:nvCxnSpPr>
        <p:spPr>
          <a:xfrm>
            <a:off x="6591945" y="2423917"/>
            <a:ext cx="3989999" cy="569923"/>
          </a:xfrm>
          <a:prstGeom prst="straightConnector1">
            <a:avLst/>
          </a:prstGeom>
          <a:noFill/>
          <a:ln w="38100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8E07D6D7-4516-DF42-964E-813673C85E18}"/>
              </a:ext>
            </a:extLst>
          </p:cNvPr>
          <p:cNvGrpSpPr/>
          <p:nvPr/>
        </p:nvGrpSpPr>
        <p:grpSpPr>
          <a:xfrm>
            <a:off x="3858640" y="985992"/>
            <a:ext cx="4474719" cy="1437925"/>
            <a:chOff x="515707" y="5420075"/>
            <a:chExt cx="4474719" cy="1437925"/>
          </a:xfrm>
        </p:grpSpPr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3D9FA307-6274-924B-9B90-B918AB1F3CF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5707" y="5572060"/>
              <a:ext cx="4474719" cy="1160113"/>
            </a:xfrm>
            <a:prstGeom prst="rect">
              <a:avLst/>
            </a:prstGeom>
          </p:spPr>
        </p:pic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BBF66952-5FB7-C244-A61D-B9D835E0AA74}"/>
                </a:ext>
              </a:extLst>
            </p:cNvPr>
            <p:cNvSpPr/>
            <p:nvPr/>
          </p:nvSpPr>
          <p:spPr>
            <a:xfrm>
              <a:off x="2861554" y="5420075"/>
              <a:ext cx="774916" cy="1437925"/>
            </a:xfrm>
            <a:prstGeom prst="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6" name="Rounded Rectangle 85">
            <a:extLst>
              <a:ext uri="{FF2B5EF4-FFF2-40B4-BE49-F238E27FC236}">
                <a16:creationId xmlns:a16="http://schemas.microsoft.com/office/drawing/2014/main" id="{FAD7B683-2FD8-6B45-B73A-68DACE236CF8}"/>
              </a:ext>
            </a:extLst>
          </p:cNvPr>
          <p:cNvSpPr/>
          <p:nvPr/>
        </p:nvSpPr>
        <p:spPr>
          <a:xfrm>
            <a:off x="573349" y="2954428"/>
            <a:ext cx="2618854" cy="1861637"/>
          </a:xfrm>
          <a:prstGeom prst="roundRect">
            <a:avLst/>
          </a:prstGeom>
          <a:solidFill>
            <a:srgbClr val="9BBB59">
              <a:lumMod val="60000"/>
              <a:lumOff val="40000"/>
            </a:srgbClr>
          </a:solidFill>
          <a:ln w="25400" cap="flat" cmpd="sng" algn="ctr">
            <a:solidFill>
              <a:srgbClr val="9BBB59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b="1" dirty="0">
              <a:solidFill>
                <a:srgbClr val="FFFFFF"/>
              </a:solidFill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b="1" dirty="0">
              <a:solidFill>
                <a:srgbClr val="FFFFFF"/>
              </a:solidFill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b="1" dirty="0">
              <a:solidFill>
                <a:srgbClr val="FFFFFF"/>
              </a:solidFill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b="1" dirty="0">
              <a:solidFill>
                <a:srgbClr val="FFFFFF"/>
              </a:solidFill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b="1" dirty="0">
              <a:solidFill>
                <a:srgbClr val="FFFFFF"/>
              </a:solidFill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dirty="0">
                <a:solidFill>
                  <a:srgbClr val="FFFFFF"/>
                </a:solidFill>
                <a:ea typeface="+mn-ea"/>
                <a:cs typeface="+mn-cs"/>
              </a:rPr>
              <a:t>GPU 1</a:t>
            </a:r>
            <a:endParaRPr kumimoji="0" lang="en-US" sz="20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661F5DA1-21BC-7C43-9092-13BF05B051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6340" y="3194106"/>
            <a:ext cx="1972872" cy="110722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CFA73B1-F867-BD4A-9577-C50DBA641F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13032" y="3148810"/>
            <a:ext cx="2264776" cy="119781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A3629788-FE2C-F444-952F-C048E93F43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76341" y="3147261"/>
            <a:ext cx="2405696" cy="119781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427D8B96-BE1E-D449-AB3D-5A79BA47A5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58963" y="3197589"/>
            <a:ext cx="2445959" cy="1147487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7EB19554-7B1D-F14D-AEFF-AB8828636D0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32369" y="5425400"/>
            <a:ext cx="5397500" cy="1333500"/>
          </a:xfrm>
          <a:prstGeom prst="rect">
            <a:avLst/>
          </a:prstGeom>
        </p:spPr>
      </p:pic>
      <p:sp>
        <p:nvSpPr>
          <p:cNvPr id="99" name="Rounded Rectangle 98">
            <a:extLst>
              <a:ext uri="{FF2B5EF4-FFF2-40B4-BE49-F238E27FC236}">
                <a16:creationId xmlns:a16="http://schemas.microsoft.com/office/drawing/2014/main" id="{CE40423D-8FC0-E445-B64E-1F4D5F860C6E}"/>
              </a:ext>
            </a:extLst>
          </p:cNvPr>
          <p:cNvSpPr/>
          <p:nvPr/>
        </p:nvSpPr>
        <p:spPr>
          <a:xfrm>
            <a:off x="573349" y="5026600"/>
            <a:ext cx="11375184" cy="319976"/>
          </a:xfrm>
          <a:prstGeom prst="roundRect">
            <a:avLst/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MPI ALLREDUCE</a:t>
            </a:r>
          </a:p>
        </p:txBody>
      </p:sp>
      <p:sp>
        <p:nvSpPr>
          <p:cNvPr id="100" name="Rounded Rectangle 99">
            <a:extLst>
              <a:ext uri="{FF2B5EF4-FFF2-40B4-BE49-F238E27FC236}">
                <a16:creationId xmlns:a16="http://schemas.microsoft.com/office/drawing/2014/main" id="{ACF66185-D797-C349-B6A7-B318F39F319B}"/>
              </a:ext>
            </a:extLst>
          </p:cNvPr>
          <p:cNvSpPr/>
          <p:nvPr/>
        </p:nvSpPr>
        <p:spPr>
          <a:xfrm>
            <a:off x="5513148" y="5483098"/>
            <a:ext cx="3547559" cy="1218103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94645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04DC4-0177-7B47-867A-543670E93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Parallel Training Complexity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8CA91E-8E5E-E34E-A711-784769A9C6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551" y="1468786"/>
            <a:ext cx="10801350" cy="1579214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Question: Comm time of ring </a:t>
            </a:r>
            <a:r>
              <a:rPr lang="en-US" dirty="0" err="1"/>
              <a:t>allreduce</a:t>
            </a:r>
            <a:r>
              <a:rPr lang="en-US" dirty="0"/>
              <a:t> is independent of the number of processors. So what limits scalability?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FD49372-5F2E-A549-BA21-1A3C3E6D95F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111"/>
          <a:stretch/>
        </p:blipFill>
        <p:spPr>
          <a:xfrm>
            <a:off x="1982633" y="2995890"/>
            <a:ext cx="7502236" cy="1034351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D21FF52-C1F2-A24C-B1F3-0DD8CDBA33F3}"/>
              </a:ext>
            </a:extLst>
          </p:cNvPr>
          <p:cNvCxnSpPr>
            <a:cxnSpLocks/>
            <a:stCxn id="13" idx="2"/>
            <a:endCxn id="20" idx="0"/>
          </p:cNvCxnSpPr>
          <p:nvPr/>
        </p:nvCxnSpPr>
        <p:spPr>
          <a:xfrm flipH="1">
            <a:off x="3761355" y="5661565"/>
            <a:ext cx="2359854" cy="488477"/>
          </a:xfrm>
          <a:prstGeom prst="straightConnector1">
            <a:avLst/>
          </a:prstGeom>
          <a:noFill/>
          <a:ln w="38100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4A65808-1670-8447-9C41-165DADDF25DD}"/>
              </a:ext>
            </a:extLst>
          </p:cNvPr>
          <p:cNvCxnSpPr>
            <a:cxnSpLocks/>
            <a:stCxn id="13" idx="2"/>
          </p:cNvCxnSpPr>
          <p:nvPr/>
        </p:nvCxnSpPr>
        <p:spPr>
          <a:xfrm flipH="1">
            <a:off x="4888154" y="5661565"/>
            <a:ext cx="1233055" cy="553770"/>
          </a:xfrm>
          <a:prstGeom prst="straightConnector1">
            <a:avLst/>
          </a:prstGeom>
          <a:noFill/>
          <a:ln w="38100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7F6F80D-2906-5342-82D8-158FC02A6D49}"/>
              </a:ext>
            </a:extLst>
          </p:cNvPr>
          <p:cNvCxnSpPr>
            <a:cxnSpLocks/>
            <a:stCxn id="13" idx="2"/>
            <a:endCxn id="22" idx="0"/>
          </p:cNvCxnSpPr>
          <p:nvPr/>
        </p:nvCxnSpPr>
        <p:spPr>
          <a:xfrm flipH="1">
            <a:off x="5839688" y="5661565"/>
            <a:ext cx="281521" cy="488477"/>
          </a:xfrm>
          <a:prstGeom prst="straightConnector1">
            <a:avLst/>
          </a:prstGeom>
          <a:noFill/>
          <a:ln w="38100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F52ECDE-1979-DC4D-83FF-E624D435E675}"/>
              </a:ext>
            </a:extLst>
          </p:cNvPr>
          <p:cNvCxnSpPr>
            <a:cxnSpLocks/>
            <a:stCxn id="13" idx="2"/>
            <a:endCxn id="23" idx="0"/>
          </p:cNvCxnSpPr>
          <p:nvPr/>
        </p:nvCxnSpPr>
        <p:spPr>
          <a:xfrm>
            <a:off x="6121209" y="5661565"/>
            <a:ext cx="1338906" cy="496812"/>
          </a:xfrm>
          <a:prstGeom prst="straightConnector1">
            <a:avLst/>
          </a:prstGeom>
          <a:noFill/>
          <a:ln w="38100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4EC2373-2912-8641-A414-1E076743B8F2}"/>
              </a:ext>
            </a:extLst>
          </p:cNvPr>
          <p:cNvGrpSpPr/>
          <p:nvPr/>
        </p:nvGrpSpPr>
        <p:grpSpPr>
          <a:xfrm>
            <a:off x="3387904" y="4223640"/>
            <a:ext cx="4474719" cy="1437925"/>
            <a:chOff x="515707" y="5420075"/>
            <a:chExt cx="4474719" cy="1437925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89E124F3-5DD9-F540-BB0F-091D05BCD81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5707" y="5572060"/>
              <a:ext cx="4474719" cy="1160113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1BDA679-3A27-CC4E-941E-6DBE36F36DD8}"/>
                </a:ext>
              </a:extLst>
            </p:cNvPr>
            <p:cNvSpPr/>
            <p:nvPr/>
          </p:nvSpPr>
          <p:spPr>
            <a:xfrm>
              <a:off x="2861554" y="5420075"/>
              <a:ext cx="774916" cy="1437925"/>
            </a:xfrm>
            <a:prstGeom prst="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E9A209BE-1143-2E4C-8248-5C2BC6767BF6}"/>
              </a:ext>
            </a:extLst>
          </p:cNvPr>
          <p:cNvSpPr/>
          <p:nvPr/>
        </p:nvSpPr>
        <p:spPr>
          <a:xfrm>
            <a:off x="3439893" y="6150042"/>
            <a:ext cx="642923" cy="569924"/>
          </a:xfrm>
          <a:prstGeom prst="roundRect">
            <a:avLst/>
          </a:prstGeom>
          <a:solidFill>
            <a:srgbClr val="9BBB59">
              <a:lumMod val="60000"/>
              <a:lumOff val="40000"/>
            </a:srgbClr>
          </a:solidFill>
          <a:ln w="25400" cap="flat" cmpd="sng" algn="ctr">
            <a:solidFill>
              <a:srgbClr val="9BBB59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 dirty="0">
                <a:solidFill>
                  <a:srgbClr val="FFFFFF"/>
                </a:solidFill>
                <a:ea typeface="+mn-ea"/>
                <a:cs typeface="+mn-cs"/>
              </a:rPr>
              <a:t>GPU</a:t>
            </a:r>
            <a:endParaRPr kumimoji="0" lang="en-US" sz="10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7B87A36A-AE58-B840-A953-6317BCC3B750}"/>
              </a:ext>
            </a:extLst>
          </p:cNvPr>
          <p:cNvSpPr/>
          <p:nvPr/>
        </p:nvSpPr>
        <p:spPr>
          <a:xfrm>
            <a:off x="4594030" y="6155802"/>
            <a:ext cx="642923" cy="569924"/>
          </a:xfrm>
          <a:prstGeom prst="roundRect">
            <a:avLst/>
          </a:prstGeom>
          <a:solidFill>
            <a:srgbClr val="9BBB59">
              <a:lumMod val="60000"/>
              <a:lumOff val="40000"/>
            </a:srgbClr>
          </a:solidFill>
          <a:ln w="25400" cap="flat" cmpd="sng" algn="ctr">
            <a:solidFill>
              <a:srgbClr val="9BBB59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 dirty="0">
                <a:solidFill>
                  <a:srgbClr val="FFFFFF"/>
                </a:solidFill>
                <a:ea typeface="+mn-ea"/>
                <a:cs typeface="+mn-cs"/>
              </a:rPr>
              <a:t>GPU</a:t>
            </a:r>
            <a:endParaRPr kumimoji="0" lang="en-US" sz="10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10CF76E7-0319-B441-8B1D-C4B13825E002}"/>
              </a:ext>
            </a:extLst>
          </p:cNvPr>
          <p:cNvSpPr/>
          <p:nvPr/>
        </p:nvSpPr>
        <p:spPr>
          <a:xfrm>
            <a:off x="5518226" y="6150042"/>
            <a:ext cx="642923" cy="569924"/>
          </a:xfrm>
          <a:prstGeom prst="roundRect">
            <a:avLst/>
          </a:prstGeom>
          <a:solidFill>
            <a:srgbClr val="9BBB59">
              <a:lumMod val="60000"/>
              <a:lumOff val="40000"/>
            </a:srgbClr>
          </a:solidFill>
          <a:ln w="25400" cap="flat" cmpd="sng" algn="ctr">
            <a:solidFill>
              <a:srgbClr val="9BBB59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 dirty="0">
                <a:solidFill>
                  <a:srgbClr val="FFFFFF"/>
                </a:solidFill>
                <a:ea typeface="+mn-ea"/>
                <a:cs typeface="+mn-cs"/>
              </a:rPr>
              <a:t>GPU</a:t>
            </a:r>
            <a:endParaRPr kumimoji="0" lang="en-US" sz="10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92FAE221-B9E2-6746-8251-23DB521A500E}"/>
              </a:ext>
            </a:extLst>
          </p:cNvPr>
          <p:cNvSpPr/>
          <p:nvPr/>
        </p:nvSpPr>
        <p:spPr>
          <a:xfrm>
            <a:off x="7138653" y="6158377"/>
            <a:ext cx="642923" cy="569924"/>
          </a:xfrm>
          <a:prstGeom prst="roundRect">
            <a:avLst/>
          </a:prstGeom>
          <a:solidFill>
            <a:srgbClr val="9BBB59">
              <a:lumMod val="60000"/>
              <a:lumOff val="40000"/>
            </a:srgbClr>
          </a:solidFill>
          <a:ln w="25400" cap="flat" cmpd="sng" algn="ctr">
            <a:solidFill>
              <a:srgbClr val="9BBB59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 dirty="0">
                <a:solidFill>
                  <a:srgbClr val="FFFFFF"/>
                </a:solidFill>
                <a:ea typeface="+mn-ea"/>
                <a:cs typeface="+mn-cs"/>
              </a:rPr>
              <a:t>GPU</a:t>
            </a:r>
            <a:endParaRPr kumimoji="0" lang="en-US" sz="10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6E88104-8C6B-6049-8A18-65DFD2C1B0FF}"/>
              </a:ext>
            </a:extLst>
          </p:cNvPr>
          <p:cNvSpPr txBox="1"/>
          <p:nvPr/>
        </p:nvSpPr>
        <p:spPr>
          <a:xfrm>
            <a:off x="6241034" y="6172395"/>
            <a:ext cx="737853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889604007"/>
      </p:ext>
    </p:extLst>
  </p:cSld>
  <p:clrMapOvr>
    <a:masterClrMapping/>
  </p:clrMapOvr>
</p:sld>
</file>

<file path=ppt/theme/theme1.xml><?xml version="1.0" encoding="utf-8"?>
<a:theme xmlns:a="http://schemas.openxmlformats.org/drawingml/2006/main" name="3_Office Theme">
  <a:themeElements>
    <a:clrScheme name="Custom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D9615F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ppt/theme/theme2.xml><?xml version="1.0" encoding="utf-8"?>
<a:theme xmlns:a="http://schemas.openxmlformats.org/drawingml/2006/main" name="4_Office Theme">
  <a:themeElements>
    <a:clrScheme name="Custom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D9615F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  <a:extLst>
    <a:ext uri="{05A4C25C-085E-4340-85A3-A5531E510DB2}">
      <thm15:themeFamily xmlns:thm15="http://schemas.microsoft.com/office/thememl/2012/main" name="ds100template" id="{3FE8F141-A9AE-1C42-89F6-14DD072DA360}" vid="{28E99920-B6A5-B44B-8849-CDA2E6579745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77974</TotalTime>
  <Words>3221</Words>
  <Application>Microsoft Macintosh PowerPoint</Application>
  <PresentationFormat>Widescreen</PresentationFormat>
  <Paragraphs>675</Paragraphs>
  <Slides>48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48</vt:i4>
      </vt:variant>
    </vt:vector>
  </HeadingPairs>
  <TitlesOfParts>
    <vt:vector size="59" baseType="lpstr">
      <vt:lpstr>Aharoni</vt:lpstr>
      <vt:lpstr>Arial</vt:lpstr>
      <vt:lpstr>Calibri</vt:lpstr>
      <vt:lpstr>Century Gothic</vt:lpstr>
      <vt:lpstr>Helvetica Neue</vt:lpstr>
      <vt:lpstr>Helvetica Neue Light</vt:lpstr>
      <vt:lpstr>Monaco</vt:lpstr>
      <vt:lpstr>Trebuchet MS</vt:lpstr>
      <vt:lpstr>Wingdings</vt:lpstr>
      <vt:lpstr>3_Office Theme</vt:lpstr>
      <vt:lpstr>4_Office Theme</vt:lpstr>
      <vt:lpstr>AI-Systems Distributed Deep Learning (Part II) (294-162)</vt:lpstr>
      <vt:lpstr>Acknowledgments</vt:lpstr>
      <vt:lpstr>Agenda for Today</vt:lpstr>
      <vt:lpstr>Distributed Deep Learning</vt:lpstr>
      <vt:lpstr>Objectives For Today</vt:lpstr>
      <vt:lpstr>Parallel and distributed training</vt:lpstr>
      <vt:lpstr>Synchronous Data Parallelism</vt:lpstr>
      <vt:lpstr>All Reduce</vt:lpstr>
      <vt:lpstr>Data Parallel Training Complexity Analysis</vt:lpstr>
      <vt:lpstr>Limits of Data Parallel Scaling</vt:lpstr>
      <vt:lpstr>Limits of Data Parallel Scaling</vt:lpstr>
      <vt:lpstr>Scaling Data Parallel Training</vt:lpstr>
      <vt:lpstr>Naively increasing Batch size leads to perfect results but …</vt:lpstr>
      <vt:lpstr>Problems with Large Batch Training</vt:lpstr>
      <vt:lpstr>Generalization Gap Problem</vt:lpstr>
      <vt:lpstr>Bigger isn’t Always Better</vt:lpstr>
      <vt:lpstr>Why? Large Batch Reduces Noise and may Get Trapped in Local Minima</vt:lpstr>
      <vt:lpstr>Solution: Linear Scaling Rule</vt:lpstr>
      <vt:lpstr>Key Results</vt:lpstr>
      <vt:lpstr>Key Results</vt:lpstr>
      <vt:lpstr>Key Results</vt:lpstr>
      <vt:lpstr>ImageNet Training Competition!</vt:lpstr>
      <vt:lpstr>Very active area of research</vt:lpstr>
      <vt:lpstr>Data Parallelism Summary</vt:lpstr>
      <vt:lpstr>Pipeline Parallelism</vt:lpstr>
      <vt:lpstr>Parallel and distributed training</vt:lpstr>
      <vt:lpstr>Pipeline Parallelism</vt:lpstr>
      <vt:lpstr>GPipe [NeurIPS’19]: Reduce Bubble with Micro-Batching</vt:lpstr>
      <vt:lpstr>PipeDream[SOSP’19]: Use Async Updates to remove Bubble</vt:lpstr>
      <vt:lpstr>Asynchronous Methods</vt:lpstr>
      <vt:lpstr>Chimera: Bidirectional Pipeline</vt:lpstr>
      <vt:lpstr>Gradient Synchronization</vt:lpstr>
      <vt:lpstr>Summary</vt:lpstr>
      <vt:lpstr>Pipeline Parallelism Summary</vt:lpstr>
      <vt:lpstr>Model Parallelism</vt:lpstr>
      <vt:lpstr>Model Parallelism</vt:lpstr>
      <vt:lpstr>Model Parallelism: Weights</vt:lpstr>
      <vt:lpstr>Model Parallelism: Forward Pass</vt:lpstr>
      <vt:lpstr>Model Parallelism: Backward Pass</vt:lpstr>
      <vt:lpstr>Backward Pass</vt:lpstr>
      <vt:lpstr>Communication Complexity Analysis</vt:lpstr>
      <vt:lpstr>Model vs Data Parallelism?</vt:lpstr>
      <vt:lpstr>Model Parallelism Summary</vt:lpstr>
      <vt:lpstr>Spatial Parallelism</vt:lpstr>
      <vt:lpstr>Spatial Parallel Training</vt:lpstr>
      <vt:lpstr>Communication Complexity</vt:lpstr>
      <vt:lpstr>Useful for High Resolution Training</vt:lpstr>
      <vt:lpstr>Spatial Parallelism 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Amir Gholaminejad</cp:lastModifiedBy>
  <cp:revision>827</cp:revision>
  <cp:lastPrinted>2022-02-14T19:50:36Z</cp:lastPrinted>
  <dcterms:modified xsi:type="dcterms:W3CDTF">2022-02-14T20:12:55Z</dcterms:modified>
</cp:coreProperties>
</file>